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4" r:id="rId2"/>
    <p:sldId id="260" r:id="rId3"/>
    <p:sldId id="261" r:id="rId4"/>
    <p:sldId id="268" r:id="rId5"/>
    <p:sldId id="272" r:id="rId6"/>
    <p:sldId id="256" r:id="rId7"/>
    <p:sldId id="257" r:id="rId8"/>
    <p:sldId id="258" r:id="rId9"/>
    <p:sldId id="259" r:id="rId10"/>
    <p:sldId id="262" r:id="rId11"/>
    <p:sldId id="266" r:id="rId12"/>
    <p:sldId id="267" r:id="rId13"/>
    <p:sldId id="269" r:id="rId14"/>
    <p:sldId id="270" r:id="rId15"/>
    <p:sldId id="271" r:id="rId16"/>
    <p:sldId id="273" r:id="rId17"/>
    <p:sldId id="265" r:id="rId18"/>
    <p:sldId id="263" r:id="rId19"/>
    <p:sldId id="275" r:id="rId2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372" autoAdjust="0"/>
  </p:normalViewPr>
  <p:slideViewPr>
    <p:cSldViewPr snapToGrid="0">
      <p:cViewPr varScale="1">
        <p:scale>
          <a:sx n="94" d="100"/>
          <a:sy n="94" d="100"/>
        </p:scale>
        <p:origin x="123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hias Lilholt - DBU Sjælland" userId="20f26903-bb00-4cc0-8843-68ebaaaaa62e" providerId="ADAL" clId="{1F8AC22F-7362-4148-88A9-AD2DA182811F}"/>
    <pc:docChg chg="addSld modSld sldOrd">
      <pc:chgData name="Mathias Lilholt - DBU Sjælland" userId="20f26903-bb00-4cc0-8843-68ebaaaaa62e" providerId="ADAL" clId="{1F8AC22F-7362-4148-88A9-AD2DA182811F}" dt="2025-02-28T12:24:01.491" v="2"/>
      <pc:docMkLst>
        <pc:docMk/>
      </pc:docMkLst>
      <pc:sldChg chg="add ord">
        <pc:chgData name="Mathias Lilholt - DBU Sjælland" userId="20f26903-bb00-4cc0-8843-68ebaaaaa62e" providerId="ADAL" clId="{1F8AC22F-7362-4148-88A9-AD2DA182811F}" dt="2025-02-28T12:24:01.491" v="2"/>
        <pc:sldMkLst>
          <pc:docMk/>
          <pc:sldMk cId="2007306600"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0B47C-4715-49FD-BB28-19B899EE2CFC}" type="datetimeFigureOut">
              <a:rPr lang="da-DK" smtClean="0"/>
              <a:t>28-02-2025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4022AA-9D25-46D9-B6D0-A1D08F3EB7E0}" type="slidenum">
              <a:rPr lang="da-DK" smtClean="0"/>
              <a:t>‹nr.›</a:t>
            </a:fld>
            <a:endParaRPr lang="da-DK"/>
          </a:p>
        </p:txBody>
      </p:sp>
    </p:spTree>
    <p:extLst>
      <p:ext uri="{BB962C8B-B14F-4D97-AF65-F5344CB8AC3E}">
        <p14:creationId xmlns:p14="http://schemas.microsoft.com/office/powerpoint/2010/main" val="3833445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1D1D1D"/>
                </a:solidFill>
                <a:effectLst/>
                <a:latin typeface="DBU"/>
              </a:rPr>
              <a:t>Hvis en klub af den ene eller anden grund ikke har plads til en spiller, er det klubbens ansvar eventuelt i samarbejde med lokalunionen at løse udfordringen. Det kan være ved at skaffe en ekstra kvalificeret træner, så der er trænere nok til alle de børn, der gerne vil spille fodbold i klubben. Det kan også være, at de voksne i samarbejde skal finde en anden lokal klub, der har plads, og som kan tage godt imod (den nye) børnefodboldspiller. </a:t>
            </a:r>
          </a:p>
          <a:p>
            <a:pPr algn="l"/>
            <a:endParaRPr lang="da-DK" b="0" i="0" dirty="0">
              <a:solidFill>
                <a:srgbClr val="1D1D1D"/>
              </a:solidFill>
              <a:effectLst/>
              <a:latin typeface="DBU"/>
            </a:endParaRPr>
          </a:p>
          <a:p>
            <a:pPr algn="l"/>
            <a:r>
              <a:rPr lang="da-DK" b="0" i="0" dirty="0">
                <a:solidFill>
                  <a:srgbClr val="1D1D1D"/>
                </a:solidFill>
                <a:effectLst/>
                <a:latin typeface="DBU"/>
              </a:rPr>
              <a:t>At alle børn har ret til fodbold, betyder, at det aldrig må blive barnets problem, at klubben af forskellige årsager ikke har plads til ham eller hende. Dermed har alle fodboldklubber, lokalunionerne og DBU som fodboldforbund et fælles ansvar for, at der er plads til alle børn, der har lyst til at spille fodbold i en dansk fodboldklub.</a:t>
            </a:r>
          </a:p>
          <a:p>
            <a:endParaRPr lang="da-DK" dirty="0"/>
          </a:p>
        </p:txBody>
      </p:sp>
      <p:sp>
        <p:nvSpPr>
          <p:cNvPr id="4" name="Pladsholder til slidenummer 3"/>
          <p:cNvSpPr>
            <a:spLocks noGrp="1"/>
          </p:cNvSpPr>
          <p:nvPr>
            <p:ph type="sldNum" sz="quarter" idx="5"/>
          </p:nvPr>
        </p:nvSpPr>
        <p:spPr/>
        <p:txBody>
          <a:bodyPr/>
          <a:lstStyle/>
          <a:p>
            <a:fld id="{944022AA-9D25-46D9-B6D0-A1D08F3EB7E0}" type="slidenum">
              <a:rPr lang="da-DK" smtClean="0"/>
              <a:t>7</a:t>
            </a:fld>
            <a:endParaRPr lang="da-DK"/>
          </a:p>
        </p:txBody>
      </p:sp>
    </p:spTree>
    <p:extLst>
      <p:ext uri="{BB962C8B-B14F-4D97-AF65-F5344CB8AC3E}">
        <p14:creationId xmlns:p14="http://schemas.microsoft.com/office/powerpoint/2010/main" val="1344402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1D1D1D"/>
                </a:solidFill>
                <a:effectLst/>
                <a:latin typeface="DBU"/>
              </a:rPr>
              <a:t>Det tidligere Halvdelen Af Kampene-princip (HAK-princippet) er erstattet med princippet om Lige Meget Spilletid. Det går, som navnet antyder, ud på, at alle børn skal tilstræbes at spille lige meget i alle kampe – det har de simpelthen lige meget ret til. Formålet er ikke, at trænerne skal stå med lommeregneren og stopuret fremme for at sikre, at alle spillere får lige mange sekunder på banen, men det nye princip handler om, at trænerne bliver endnu mere opmærksomme på at fordele spilleminutterne bredt ud.</a:t>
            </a:r>
          </a:p>
          <a:p>
            <a:pPr algn="l">
              <a:buFont typeface="Arial" panose="020B0604020202020204" pitchFamily="34" charset="0"/>
              <a:buChar char="•"/>
            </a:pPr>
            <a:r>
              <a:rPr lang="da-DK" b="0" i="0" dirty="0">
                <a:solidFill>
                  <a:srgbClr val="1D1D1D"/>
                </a:solidFill>
                <a:effectLst/>
                <a:latin typeface="DBU"/>
              </a:rPr>
              <a:t>Det er vigtigt at forstå intensionen med tiltaget om lige meget spilletid til alle børn i den enkelte kamp. Dette værdiprincip er en rettesnor og en hjælpende hånd til trænerne. Der kan selvfølgelig være tilfælde, hvor princippet ikke bruges, fx når der er skadede, trætte eller overophedede spillere, og det er altid hensynet til det enkelte barn, der skal veje tungest. Men princippet om Lige Meget Spilletid må aldrig tilsidesættes af træneren for at jagte et resultat. Det er lige netop resultatfodbold-mindsettet, vi skal væk fra i børnefodbolden. Alle børnefodboldkampe er udviklingskampe. Alle spillere har ret til lige meget spilletid uanset deres niveau på kuglen, forklarer Jesper Jacobsen, teamleder for DBU Børnefodbold.</a:t>
            </a:r>
          </a:p>
          <a:p>
            <a:endParaRPr lang="da-DK" dirty="0"/>
          </a:p>
        </p:txBody>
      </p:sp>
      <p:sp>
        <p:nvSpPr>
          <p:cNvPr id="4" name="Pladsholder til slidenummer 3"/>
          <p:cNvSpPr>
            <a:spLocks noGrp="1"/>
          </p:cNvSpPr>
          <p:nvPr>
            <p:ph type="sldNum" sz="quarter" idx="5"/>
          </p:nvPr>
        </p:nvSpPr>
        <p:spPr/>
        <p:txBody>
          <a:bodyPr/>
          <a:lstStyle/>
          <a:p>
            <a:fld id="{944022AA-9D25-46D9-B6D0-A1D08F3EB7E0}" type="slidenum">
              <a:rPr lang="da-DK" smtClean="0"/>
              <a:t>8</a:t>
            </a:fld>
            <a:endParaRPr lang="da-DK"/>
          </a:p>
        </p:txBody>
      </p:sp>
    </p:spTree>
    <p:extLst>
      <p:ext uri="{BB962C8B-B14F-4D97-AF65-F5344CB8AC3E}">
        <p14:creationId xmlns:p14="http://schemas.microsoft.com/office/powerpoint/2010/main" val="3527691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a:solidFill>
                  <a:srgbClr val="1D1D1D"/>
                </a:solidFill>
                <a:effectLst/>
                <a:latin typeface="DBU"/>
              </a:rPr>
              <a:t>Forældre er nogle af de vigtigste personer i et barns liv, og når børns behov og rettigheder skal sættes i centrum, er inddragelse af forældre helt essentiel. Forældre skal af de ansvarlige voksne i fodbolden ses som ressourcepersoner. Fodboldbørn har ret til, at der sker en kom­munikation og et samspil mellem de voksne i fodboldklubben og børnenes forældre, fordi det er væsentligt i forhold til at kunne varetage børns tarv bedst muligt. Forældre kan vejlede deres børn i forhold til børnenes motivation, evner og udviklingsmuligheder og har kendskab til alle barnets livsarenaer. De skal ses som ressourcepersoner og nøglesamarbejdspartnere.</a:t>
            </a:r>
          </a:p>
          <a:p>
            <a:pPr algn="l"/>
            <a:r>
              <a:rPr lang="da-DK" b="0" i="0" dirty="0">
                <a:solidFill>
                  <a:srgbClr val="1D1D1D"/>
                </a:solidFill>
                <a:effectLst/>
                <a:latin typeface="DBU"/>
              </a:rPr>
              <a:t> </a:t>
            </a:r>
          </a:p>
          <a:p>
            <a:endParaRPr lang="da-DK" dirty="0"/>
          </a:p>
        </p:txBody>
      </p:sp>
      <p:sp>
        <p:nvSpPr>
          <p:cNvPr id="4" name="Pladsholder til slidenummer 3"/>
          <p:cNvSpPr>
            <a:spLocks noGrp="1"/>
          </p:cNvSpPr>
          <p:nvPr>
            <p:ph type="sldNum" sz="quarter" idx="5"/>
          </p:nvPr>
        </p:nvSpPr>
        <p:spPr/>
        <p:txBody>
          <a:bodyPr/>
          <a:lstStyle/>
          <a:p>
            <a:fld id="{944022AA-9D25-46D9-B6D0-A1D08F3EB7E0}" type="slidenum">
              <a:rPr lang="da-DK" smtClean="0"/>
              <a:t>9</a:t>
            </a:fld>
            <a:endParaRPr lang="da-DK"/>
          </a:p>
        </p:txBody>
      </p:sp>
    </p:spTree>
    <p:extLst>
      <p:ext uri="{BB962C8B-B14F-4D97-AF65-F5344CB8AC3E}">
        <p14:creationId xmlns:p14="http://schemas.microsoft.com/office/powerpoint/2010/main" val="358062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984406-11E5-DACF-D901-63E914C6F10F}"/>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E9F427FE-8769-08C5-A6E4-BBDFBAB798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9E65564-F9C8-BCAD-AD86-E739EB7A3092}"/>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5" name="Pladsholder til sidefod 4">
            <a:extLst>
              <a:ext uri="{FF2B5EF4-FFF2-40B4-BE49-F238E27FC236}">
                <a16:creationId xmlns:a16="http://schemas.microsoft.com/office/drawing/2014/main" id="{1FFC863C-106C-0A48-905D-F3990770F84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9A39E3-179D-248F-CFF9-CB7BACEB8E75}"/>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102846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89F37-CAE3-449B-4AE0-318FA0712F7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D511E890-9AEF-54B4-FC3E-6FBECAE366D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13588E7-E36B-400D-2F2D-339C045A968C}"/>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5" name="Pladsholder til sidefod 4">
            <a:extLst>
              <a:ext uri="{FF2B5EF4-FFF2-40B4-BE49-F238E27FC236}">
                <a16:creationId xmlns:a16="http://schemas.microsoft.com/office/drawing/2014/main" id="{67ACB6E3-C16E-91A2-053E-B327669C442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5730C38-1642-5D71-C14D-C1CD2343B83E}"/>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72257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B4EEFA3-2FFA-ACAB-8E0A-FBE683D0B3D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F5707AF-8E54-49EB-D248-3D9592A7DB31}"/>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62316F7-7045-DB36-6A65-D3FDC005AC47}"/>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5" name="Pladsholder til sidefod 4">
            <a:extLst>
              <a:ext uri="{FF2B5EF4-FFF2-40B4-BE49-F238E27FC236}">
                <a16:creationId xmlns:a16="http://schemas.microsoft.com/office/drawing/2014/main" id="{8B022669-FFBE-BB0E-2DF8-19B2AEBBC66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5D6FBFA-C035-9C13-6254-C34B36D793BD}"/>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519656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E4ED7-4699-945B-4CE5-5ACC72BE42B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23E7FBC-3B4F-1B68-04F7-804F90EE66F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DD0636C-98FC-6E71-F571-7EBF71F5BD7A}"/>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5" name="Pladsholder til sidefod 4">
            <a:extLst>
              <a:ext uri="{FF2B5EF4-FFF2-40B4-BE49-F238E27FC236}">
                <a16:creationId xmlns:a16="http://schemas.microsoft.com/office/drawing/2014/main" id="{BB4F93DB-1C98-03C4-4CB8-2D777A5D95B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380220B-E9EB-3747-5F9D-25B9735FDB47}"/>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327467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AC2B6C-F22D-C9CC-DED1-F728ED5B24B6}"/>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7332EC11-EA53-7CC5-9BEE-68B2B0935F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CBD6A46-8E63-E1EE-4A7A-46FB09DF7DC7}"/>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5" name="Pladsholder til sidefod 4">
            <a:extLst>
              <a:ext uri="{FF2B5EF4-FFF2-40B4-BE49-F238E27FC236}">
                <a16:creationId xmlns:a16="http://schemas.microsoft.com/office/drawing/2014/main" id="{F96C2078-BD64-8DC0-54AA-4892D329421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4B28EB2-60AC-A7D2-835F-BC739D8213F4}"/>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784913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33C80-25CB-F101-94DC-9D3E39D9B7E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FF5CC7F-2CF6-E8A7-57CE-0FF6356BE36E}"/>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BD588B4-E026-5F41-8043-4B2877C9F50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3D9D003-44DC-086F-A1BE-0CE1458BA098}"/>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6" name="Pladsholder til sidefod 5">
            <a:extLst>
              <a:ext uri="{FF2B5EF4-FFF2-40B4-BE49-F238E27FC236}">
                <a16:creationId xmlns:a16="http://schemas.microsoft.com/office/drawing/2014/main" id="{7B2C9EE0-594D-D9BF-606C-D71DF0A7219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301F6BE-DEF8-C982-1D8E-7E3ACF8C84DB}"/>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345024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075ED3-7CB4-0D64-7B8D-E3740388AEB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56C7F87-3EE2-9B60-1A17-C641F7F40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F8C16CB-A047-4FA9-9BA9-405AC4A26BB0}"/>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5CC1C9CF-CC6A-12AC-CDB7-03FAB2255E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E14906A-C7B4-CADF-A7E4-081A273C9948}"/>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D6616147-0C4B-0E2D-5A8D-B1ECB3D5915D}"/>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8" name="Pladsholder til sidefod 7">
            <a:extLst>
              <a:ext uri="{FF2B5EF4-FFF2-40B4-BE49-F238E27FC236}">
                <a16:creationId xmlns:a16="http://schemas.microsoft.com/office/drawing/2014/main" id="{C0B3EB7B-40DA-B17E-0F69-5185810723A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7856981-79BE-B4AF-C2D5-501DC7D44C81}"/>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61553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D9C512-607B-0574-89EA-9FCAB39E1E5B}"/>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4F08F39-E68D-9745-891E-347EB23BD68B}"/>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4" name="Pladsholder til sidefod 3">
            <a:extLst>
              <a:ext uri="{FF2B5EF4-FFF2-40B4-BE49-F238E27FC236}">
                <a16:creationId xmlns:a16="http://schemas.microsoft.com/office/drawing/2014/main" id="{5A818D7A-62F8-9A52-0E9F-88C377F8DDF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983FAC-7653-BCCF-970C-2D87A7542EE1}"/>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304891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E7762C3-3582-D8A6-97BE-4FD29F4C6AA7}"/>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3" name="Pladsholder til sidefod 2">
            <a:extLst>
              <a:ext uri="{FF2B5EF4-FFF2-40B4-BE49-F238E27FC236}">
                <a16:creationId xmlns:a16="http://schemas.microsoft.com/office/drawing/2014/main" id="{5D2E3F46-808A-F2AF-D433-6BFF5B9A126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83A9F70-4D5C-C329-CF8A-27624E2E9F76}"/>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4051748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0146C-A0AA-6FEA-EC2C-0BF1149CA39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5FC8B44-FE0E-5F71-FCB5-EDE9278B64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632FE17-68D9-DE45-9BAC-A80391419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92002AA-4A35-1092-D700-F7F4075CCF02}"/>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6" name="Pladsholder til sidefod 5">
            <a:extLst>
              <a:ext uri="{FF2B5EF4-FFF2-40B4-BE49-F238E27FC236}">
                <a16:creationId xmlns:a16="http://schemas.microsoft.com/office/drawing/2014/main" id="{161234DA-76F9-C8F3-F9F0-427FAD60D35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6EA029F-AE73-9F64-2372-C395B86FC612}"/>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368172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035516-1CCA-FB67-6D18-436F32A10BF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81B47B2E-A9C4-9475-00F4-C96CA242F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35E857B7-9D72-D0B2-2503-5681AB5C70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3005976-9E01-7932-FBB3-664D5B091AC6}"/>
              </a:ext>
            </a:extLst>
          </p:cNvPr>
          <p:cNvSpPr>
            <a:spLocks noGrp="1"/>
          </p:cNvSpPr>
          <p:nvPr>
            <p:ph type="dt" sz="half" idx="10"/>
          </p:nvPr>
        </p:nvSpPr>
        <p:spPr/>
        <p:txBody>
          <a:bodyPr/>
          <a:lstStyle/>
          <a:p>
            <a:fld id="{DAAFC53D-AB7D-40A1-8233-AD0614D9BA4E}" type="datetimeFigureOut">
              <a:rPr lang="da-DK" smtClean="0"/>
              <a:t>28-02-2025</a:t>
            </a:fld>
            <a:endParaRPr lang="da-DK"/>
          </a:p>
        </p:txBody>
      </p:sp>
      <p:sp>
        <p:nvSpPr>
          <p:cNvPr id="6" name="Pladsholder til sidefod 5">
            <a:extLst>
              <a:ext uri="{FF2B5EF4-FFF2-40B4-BE49-F238E27FC236}">
                <a16:creationId xmlns:a16="http://schemas.microsoft.com/office/drawing/2014/main" id="{67BD04D1-A41F-020D-8A09-346CF97A803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7E5FCA4-F6A8-8477-3892-BCF746105BB4}"/>
              </a:ext>
            </a:extLst>
          </p:cNvPr>
          <p:cNvSpPr>
            <a:spLocks noGrp="1"/>
          </p:cNvSpPr>
          <p:nvPr>
            <p:ph type="sldNum" sz="quarter" idx="12"/>
          </p:nvPr>
        </p:nvSpPr>
        <p:spPr/>
        <p:txBody>
          <a:bodyPr/>
          <a:lstStyle/>
          <a:p>
            <a:fld id="{5606DC68-C6CB-4D35-8288-1177327FE5BE}" type="slidenum">
              <a:rPr lang="da-DK" smtClean="0"/>
              <a:t>‹nr.›</a:t>
            </a:fld>
            <a:endParaRPr lang="da-DK"/>
          </a:p>
        </p:txBody>
      </p:sp>
    </p:spTree>
    <p:extLst>
      <p:ext uri="{BB962C8B-B14F-4D97-AF65-F5344CB8AC3E}">
        <p14:creationId xmlns:p14="http://schemas.microsoft.com/office/powerpoint/2010/main" val="191560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06F5AA61-DEFB-16FC-11F3-DC57726B8C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15DBC3B-E13C-8A80-F55E-A75DD1C563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0F504EB-7ABA-FBDE-9060-2DF9968811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AFC53D-AB7D-40A1-8233-AD0614D9BA4E}" type="datetimeFigureOut">
              <a:rPr lang="da-DK" smtClean="0"/>
              <a:t>28-02-2025</a:t>
            </a:fld>
            <a:endParaRPr lang="da-DK"/>
          </a:p>
        </p:txBody>
      </p:sp>
      <p:sp>
        <p:nvSpPr>
          <p:cNvPr id="5" name="Pladsholder til sidefod 4">
            <a:extLst>
              <a:ext uri="{FF2B5EF4-FFF2-40B4-BE49-F238E27FC236}">
                <a16:creationId xmlns:a16="http://schemas.microsoft.com/office/drawing/2014/main" id="{616F3907-77BA-F8FA-1252-252247FCFB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6D416BDB-AF83-6938-72AB-042287B9B5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06DC68-C6CB-4D35-8288-1177327FE5BE}" type="slidenum">
              <a:rPr lang="da-DK" smtClean="0"/>
              <a:t>‹nr.›</a:t>
            </a:fld>
            <a:endParaRPr lang="da-DK"/>
          </a:p>
        </p:txBody>
      </p:sp>
    </p:spTree>
    <p:extLst>
      <p:ext uri="{BB962C8B-B14F-4D97-AF65-F5344CB8AC3E}">
        <p14:creationId xmlns:p14="http://schemas.microsoft.com/office/powerpoint/2010/main" val="1661494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hyperlink" Target="https://www.dbu.dk/boern-og-unge/boernefodbold/strategi-for-dansk-boernefodbold/dbu-s-boernerettigheder/alle-boern-har-ret-til-fodbol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dbu.dk/boern-og-unge/boernefodbold/strategi-for-dansk-boernefodbold/dbu-s-boernerettigheder/alle-boern-har-ret-til-fodbold-uden-nogen-form-for-diskrimin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hyperlink" Target="https://www.dbu.dk/boern-og-unge/boernefodbold/strategi-for-dansk-boernefodbold/dbu-s-boernerettigheder/alle-boern-har-ret-til-at-deres-foraeldre-ses-som-ressourceperson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DF60317-293F-5895-3B97-350593A02F11}"/>
              </a:ext>
            </a:extLst>
          </p:cNvPr>
          <p:cNvPicPr>
            <a:picLocks noChangeAspect="1"/>
          </p:cNvPicPr>
          <p:nvPr/>
        </p:nvPicPr>
        <p:blipFill>
          <a:blip r:embed="rId2"/>
          <a:stretch>
            <a:fillRect/>
          </a:stretch>
        </p:blipFill>
        <p:spPr>
          <a:xfrm>
            <a:off x="643467" y="1929553"/>
            <a:ext cx="10905066" cy="2998892"/>
          </a:xfrm>
          <a:prstGeom prst="rect">
            <a:avLst/>
          </a:prstGeom>
        </p:spPr>
      </p:pic>
    </p:spTree>
    <p:extLst>
      <p:ext uri="{BB962C8B-B14F-4D97-AF65-F5344CB8AC3E}">
        <p14:creationId xmlns:p14="http://schemas.microsoft.com/office/powerpoint/2010/main" val="1603638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2625A-4F3B-38CA-ADEE-9F2FCA9D62C7}"/>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FFDCC00F-817E-9759-6CFD-65B6C0D239FB}"/>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C3A1F0E7-48EA-CAAA-ED6B-48DD93F30A90}"/>
              </a:ext>
            </a:extLst>
          </p:cNvPr>
          <p:cNvSpPr txBox="1"/>
          <p:nvPr/>
        </p:nvSpPr>
        <p:spPr>
          <a:xfrm>
            <a:off x="627940" y="540439"/>
            <a:ext cx="6227179" cy="4154984"/>
          </a:xfrm>
          <a:prstGeom prst="rect">
            <a:avLst/>
          </a:prstGeom>
          <a:noFill/>
        </p:spPr>
        <p:txBody>
          <a:bodyPr wrap="square" rtlCol="0">
            <a:spAutoFit/>
          </a:bodyPr>
          <a:lstStyle/>
          <a:p>
            <a:r>
              <a:rPr lang="da-DK" sz="2800" b="1" dirty="0">
                <a:latin typeface="Verdana" panose="020B0604030504040204" pitchFamily="34" charset="0"/>
                <a:ea typeface="Verdana" panose="020B0604030504040204" pitchFamily="34" charset="0"/>
              </a:rPr>
              <a:t>Klubbens forventninger til jer som forældre</a:t>
            </a:r>
          </a:p>
          <a:p>
            <a:endParaRPr lang="da-DK" sz="2800" b="1" dirty="0">
              <a:latin typeface="Verdana" panose="020B0604030504040204" pitchFamily="34" charset="0"/>
              <a:ea typeface="Verdana" panose="020B0604030504040204" pitchFamily="34" charset="0"/>
            </a:endParaRPr>
          </a:p>
          <a:p>
            <a:endParaRPr lang="da-DK" dirty="0">
              <a:latin typeface="DBU"/>
            </a:endParaRPr>
          </a:p>
          <a:p>
            <a:pPr marL="342900" indent="-342900">
              <a:buFont typeface="+mj-lt"/>
              <a:buAutoNum type="arabicPeriod"/>
            </a:pPr>
            <a:r>
              <a:rPr lang="da-DK" dirty="0">
                <a:latin typeface="Verdana" panose="020B0604030504040204" pitchFamily="34" charset="0"/>
                <a:ea typeface="Verdana" panose="020B0604030504040204" pitchFamily="34" charset="0"/>
              </a:rPr>
              <a:t>Opgaver som skal varetages af forældre</a:t>
            </a:r>
          </a:p>
          <a:p>
            <a:pPr marL="342900" indent="-342900">
              <a:buFont typeface="+mj-lt"/>
              <a:buAutoNum type="arabicPeriod"/>
            </a:pPr>
            <a:endParaRPr lang="da-DK" dirty="0">
              <a:latin typeface="Verdana" panose="020B0604030504040204" pitchFamily="34" charset="0"/>
              <a:ea typeface="Verdana" panose="020B0604030504040204" pitchFamily="34" charset="0"/>
            </a:endParaRPr>
          </a:p>
          <a:p>
            <a:pPr marL="342900" indent="-342900">
              <a:buFont typeface="+mj-lt"/>
              <a:buAutoNum type="arabicPeriod"/>
            </a:pPr>
            <a:r>
              <a:rPr lang="da-DK" dirty="0">
                <a:latin typeface="Verdana" panose="020B0604030504040204" pitchFamily="34" charset="0"/>
                <a:ea typeface="Verdana" panose="020B0604030504040204" pitchFamily="34" charset="0"/>
              </a:rPr>
              <a:t>Forældreopførsel til træning og kamp</a:t>
            </a:r>
          </a:p>
          <a:p>
            <a:pPr marL="342900" indent="-342900">
              <a:buFont typeface="+mj-lt"/>
              <a:buAutoNum type="arabicPeriod"/>
            </a:pPr>
            <a:endParaRPr lang="da-DK" dirty="0">
              <a:latin typeface="Verdana" panose="020B0604030504040204" pitchFamily="34" charset="0"/>
              <a:ea typeface="Verdana" panose="020B0604030504040204" pitchFamily="34" charset="0"/>
            </a:endParaRPr>
          </a:p>
          <a:p>
            <a:pPr marL="342900" indent="-342900">
              <a:buFont typeface="+mj-lt"/>
              <a:buAutoNum type="arabicPeriod"/>
            </a:pPr>
            <a:r>
              <a:rPr lang="da-DK" dirty="0">
                <a:latin typeface="Verdana" panose="020B0604030504040204" pitchFamily="34" charset="0"/>
                <a:ea typeface="Verdana" panose="020B0604030504040204" pitchFamily="34" charset="0"/>
              </a:rPr>
              <a:t>Forældre ansvar overfor børnene og klubben</a:t>
            </a:r>
          </a:p>
          <a:p>
            <a:pPr marL="342900" indent="-342900">
              <a:buFont typeface="+mj-lt"/>
              <a:buAutoNum type="arabicPeriod"/>
            </a:pPr>
            <a:endParaRPr lang="da-DK" dirty="0">
              <a:latin typeface="Verdana" panose="020B0604030504040204" pitchFamily="34" charset="0"/>
              <a:ea typeface="Verdana" panose="020B0604030504040204" pitchFamily="34" charset="0"/>
            </a:endParaRPr>
          </a:p>
          <a:p>
            <a:pPr marL="342900" indent="-342900">
              <a:buFont typeface="+mj-lt"/>
              <a:buAutoNum type="arabicPeriod"/>
            </a:pPr>
            <a:r>
              <a:rPr lang="da-DK" dirty="0">
                <a:latin typeface="Verdana" panose="020B0604030504040204" pitchFamily="34" charset="0"/>
                <a:ea typeface="Verdana" panose="020B0604030504040204" pitchFamily="34" charset="0"/>
              </a:rPr>
              <a:t>Gode forældrevaner</a:t>
            </a:r>
          </a:p>
          <a:p>
            <a:pPr marL="342900" indent="-342900">
              <a:buFont typeface="+mj-lt"/>
              <a:buAutoNum type="arabicPeriod"/>
            </a:pPr>
            <a:endParaRPr lang="da-DK" dirty="0">
              <a:latin typeface="Verdana" panose="020B0604030504040204" pitchFamily="34" charset="0"/>
              <a:ea typeface="Verdana" panose="020B0604030504040204" pitchFamily="34" charset="0"/>
            </a:endParaRPr>
          </a:p>
          <a:p>
            <a:pPr marL="342900" indent="-342900">
              <a:buFont typeface="+mj-lt"/>
              <a:buAutoNum type="arabicPeriod"/>
            </a:pPr>
            <a:r>
              <a:rPr lang="da-DK" dirty="0">
                <a:latin typeface="Verdana" panose="020B0604030504040204" pitchFamily="34" charset="0"/>
                <a:ea typeface="Verdana" panose="020B0604030504040204" pitchFamily="34" charset="0"/>
              </a:rPr>
              <a:t>10 ønsker til forældredeltagelse</a:t>
            </a:r>
          </a:p>
        </p:txBody>
      </p:sp>
    </p:spTree>
    <p:extLst>
      <p:ext uri="{BB962C8B-B14F-4D97-AF65-F5344CB8AC3E}">
        <p14:creationId xmlns:p14="http://schemas.microsoft.com/office/powerpoint/2010/main" val="185650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BCCC8-2020-4840-29E7-51EC891F9443}"/>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6D29F532-8C11-96B4-E50C-B6969B080421}"/>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A034B863-F058-B012-4B74-E81D64D84547}"/>
              </a:ext>
            </a:extLst>
          </p:cNvPr>
          <p:cNvSpPr txBox="1"/>
          <p:nvPr/>
        </p:nvSpPr>
        <p:spPr>
          <a:xfrm>
            <a:off x="627940" y="540439"/>
            <a:ext cx="11076973" cy="6555641"/>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rPr>
              <a:t>1. Opgaver som skal varetages af forældre</a:t>
            </a:r>
          </a:p>
          <a:p>
            <a:endParaRPr lang="da-DK" dirty="0">
              <a:latin typeface="Verdana" panose="020B0604030504040204" pitchFamily="34" charset="0"/>
              <a:ea typeface="Verdana" panose="020B0604030504040204" pitchFamily="34" charset="0"/>
            </a:endParaRPr>
          </a:p>
          <a:p>
            <a:r>
              <a:rPr lang="da-DK" b="1" dirty="0">
                <a:latin typeface="Verdana" panose="020B0604030504040204" pitchFamily="34" charset="0"/>
                <a:ea typeface="Verdana" panose="020B0604030504040204" pitchFamily="34" charset="0"/>
              </a:rPr>
              <a:t>Træner:</a:t>
            </a:r>
          </a:p>
          <a:p>
            <a:r>
              <a:rPr lang="da-DK" sz="1800" dirty="0">
                <a:effectLst/>
                <a:latin typeface="Verdana" panose="020B0604030504040204" pitchFamily="34" charset="0"/>
                <a:ea typeface="Verdana" panose="020B0604030504040204" pitchFamily="34" charset="0"/>
                <a:cs typeface="Times New Roman" panose="02020603050405020304" pitchFamily="18" charset="0"/>
              </a:rPr>
              <a:t>Planlægge og gennemføre træning. Vælge hvilke spillere der spiller på de forskellige hold fra stævne til stævne.</a:t>
            </a:r>
          </a:p>
          <a:p>
            <a:endParaRPr lang="da-DK" dirty="0">
              <a:latin typeface="Verdana" panose="020B0604030504040204" pitchFamily="34" charset="0"/>
              <a:ea typeface="Verdana" panose="020B0604030504040204" pitchFamily="34" charset="0"/>
              <a:cs typeface="Times New Roman" panose="02020603050405020304" pitchFamily="18" charset="0"/>
            </a:endParaRPr>
          </a:p>
          <a:p>
            <a:r>
              <a:rPr lang="da-DK" b="1" dirty="0">
                <a:latin typeface="Verdana" panose="020B0604030504040204" pitchFamily="34" charset="0"/>
                <a:ea typeface="Verdana" panose="020B0604030504040204" pitchFamily="34" charset="0"/>
                <a:cs typeface="Times New Roman" panose="02020603050405020304" pitchFamily="18" charset="0"/>
              </a:rPr>
              <a:t>Hjælpetræner:</a:t>
            </a:r>
          </a:p>
          <a:p>
            <a:r>
              <a:rPr lang="da-DK" sz="1800" dirty="0">
                <a:effectLst/>
                <a:latin typeface="Verdana" panose="020B0604030504040204" pitchFamily="34" charset="0"/>
                <a:ea typeface="Verdana" panose="020B0604030504040204" pitchFamily="34" charset="0"/>
                <a:cs typeface="Times New Roman" panose="02020603050405020304" pitchFamily="18" charset="0"/>
              </a:rPr>
              <a:t>Gennemføre træningen sammen med træneren. Være behjælpelig med opgaver givet af træneren.</a:t>
            </a:r>
          </a:p>
          <a:p>
            <a:endParaRPr lang="da-DK" dirty="0">
              <a:latin typeface="Verdana" panose="020B0604030504040204" pitchFamily="34" charset="0"/>
              <a:ea typeface="Verdana" panose="020B0604030504040204" pitchFamily="34" charset="0"/>
              <a:cs typeface="Times New Roman" panose="02020603050405020304" pitchFamily="18" charset="0"/>
            </a:endParaRPr>
          </a:p>
          <a:p>
            <a:r>
              <a:rPr lang="da-DK" sz="1800" b="1" dirty="0">
                <a:effectLst/>
                <a:latin typeface="Verdana" panose="020B0604030504040204" pitchFamily="34" charset="0"/>
                <a:ea typeface="Verdana" panose="020B0604030504040204" pitchFamily="34" charset="0"/>
                <a:cs typeface="Times New Roman" panose="02020603050405020304" pitchFamily="18" charset="0"/>
              </a:rPr>
              <a:t>Holdleder:</a:t>
            </a:r>
          </a:p>
          <a:p>
            <a:r>
              <a:rPr lang="da-DK" sz="1800" dirty="0">
                <a:effectLst/>
                <a:latin typeface="Verdana" panose="020B0604030504040204" pitchFamily="34" charset="0"/>
                <a:ea typeface="Verdana" panose="020B0604030504040204" pitchFamily="34" charset="0"/>
                <a:cs typeface="Times New Roman" panose="02020603050405020304" pitchFamily="18" charset="0"/>
              </a:rPr>
              <a:t>Varetage den administrative del at opgaver i forbindelse med træning, kampe og arrangementer. Lave trøjevask- og kørselsordninger evt. i samarbejde med træneren.</a:t>
            </a:r>
          </a:p>
          <a:p>
            <a:endParaRPr lang="da-DK" dirty="0">
              <a:latin typeface="Verdana" panose="020B0604030504040204" pitchFamily="34" charset="0"/>
              <a:ea typeface="Verdana" panose="020B0604030504040204" pitchFamily="34" charset="0"/>
              <a:cs typeface="Times New Roman" panose="02020603050405020304" pitchFamily="18" charset="0"/>
            </a:endParaRPr>
          </a:p>
          <a:p>
            <a:r>
              <a:rPr lang="da-DK" sz="1800" b="1" dirty="0">
                <a:effectLst/>
                <a:latin typeface="Verdana" panose="020B0604030504040204" pitchFamily="34" charset="0"/>
                <a:ea typeface="Verdana" panose="020B0604030504040204" pitchFamily="34" charset="0"/>
                <a:cs typeface="Times New Roman" panose="02020603050405020304" pitchFamily="18" charset="0"/>
              </a:rPr>
              <a:t>Kampleder/ dommer:</a:t>
            </a:r>
          </a:p>
          <a:p>
            <a:r>
              <a:rPr lang="da-DK" sz="1800" dirty="0">
                <a:effectLst/>
                <a:latin typeface="Verdana" panose="020B0604030504040204" pitchFamily="34" charset="0"/>
                <a:ea typeface="Verdana" panose="020B0604030504040204" pitchFamily="34" charset="0"/>
                <a:cs typeface="Times New Roman" panose="02020603050405020304" pitchFamily="18" charset="0"/>
              </a:rPr>
              <a:t>Hjælpe med at lede/ dømme kampe i 3v3, 5v5 og 8v8 rækkerne når der er hjemmekampe.</a:t>
            </a:r>
          </a:p>
          <a:p>
            <a:endParaRPr lang="da-DK" dirty="0">
              <a:latin typeface="Verdana" panose="020B0604030504040204" pitchFamily="34" charset="0"/>
              <a:ea typeface="Verdana" panose="020B0604030504040204" pitchFamily="34" charset="0"/>
              <a:cs typeface="Times New Roman" panose="02020603050405020304" pitchFamily="18" charset="0"/>
            </a:endParaRPr>
          </a:p>
          <a:p>
            <a:r>
              <a:rPr lang="da-DK" sz="1800" b="1" dirty="0">
                <a:effectLst/>
                <a:latin typeface="Verdana" panose="020B0604030504040204" pitchFamily="34" charset="0"/>
                <a:ea typeface="Verdana" panose="020B0604030504040204" pitchFamily="34" charset="0"/>
                <a:cs typeface="Times New Roman" panose="02020603050405020304" pitchFamily="18" charset="0"/>
              </a:rPr>
              <a:t>Hjælper til sociale arrangementer:</a:t>
            </a:r>
          </a:p>
          <a:p>
            <a:r>
              <a:rPr lang="da-DK" sz="1800" dirty="0">
                <a:effectLst/>
                <a:latin typeface="Verdana" panose="020B0604030504040204" pitchFamily="34" charset="0"/>
                <a:ea typeface="Verdana" panose="020B0604030504040204" pitchFamily="34" charset="0"/>
                <a:cs typeface="Times New Roman" panose="02020603050405020304" pitchFamily="18" charset="0"/>
              </a:rPr>
              <a:t>Sørge for det praktiske i forbindelse med arrangementer for afdelingen. Ex. koordinerer mad og drikke, booker klubhuset mm</a:t>
            </a:r>
          </a:p>
          <a:p>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endParaRPr lang="da-DK"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06060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B4374-6C93-2A2C-08EC-B3417D8D2458}"/>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7FA0B4C9-4446-858E-398E-AA3C34EE6614}"/>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E0743DBA-1CD2-32BA-E10C-861743D95669}"/>
              </a:ext>
            </a:extLst>
          </p:cNvPr>
          <p:cNvSpPr txBox="1"/>
          <p:nvPr/>
        </p:nvSpPr>
        <p:spPr>
          <a:xfrm>
            <a:off x="627940" y="540439"/>
            <a:ext cx="10284495" cy="6776342"/>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rPr>
              <a:t>2. Forældreopførsel til træning og kamp - </a:t>
            </a:r>
            <a:r>
              <a:rPr lang="da-DK" sz="2400" b="1" dirty="0">
                <a:effectLst/>
                <a:latin typeface="Verdana" panose="020B0604030504040204" pitchFamily="34" charset="0"/>
                <a:ea typeface="Verdana" panose="020B0604030504040204" pitchFamily="34" charset="0"/>
                <a:cs typeface="Times New Roman" panose="02020603050405020304" pitchFamily="18" charset="0"/>
              </a:rPr>
              <a:t>De ti forældrebud </a:t>
            </a:r>
          </a:p>
          <a:p>
            <a:pPr lvl="0">
              <a:lnSpc>
                <a:spcPct val="107000"/>
              </a:lnSpc>
            </a:pPr>
            <a:endParaRPr lang="da-DK" sz="1800" b="1"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600" dirty="0">
                <a:effectLst/>
                <a:latin typeface="Verdana" panose="020B0604030504040204" pitchFamily="34" charset="0"/>
                <a:ea typeface="Verdana" panose="020B0604030504040204" pitchFamily="34" charset="0"/>
                <a:cs typeface="Times New Roman" panose="02020603050405020304" pitchFamily="18" charset="0"/>
              </a:rPr>
              <a:t>Mød op til træning en gang i mellem – </a:t>
            </a:r>
            <a:r>
              <a:rPr lang="da-DK" sz="1600" b="1" i="1" dirty="0">
                <a:effectLst/>
                <a:latin typeface="Verdana" panose="020B0604030504040204" pitchFamily="34" charset="0"/>
                <a:ea typeface="Verdana" panose="020B0604030504040204" pitchFamily="34" charset="0"/>
                <a:cs typeface="Times New Roman" panose="02020603050405020304" pitchFamily="18" charset="0"/>
              </a:rPr>
              <a:t>dit barn sætter pris på det.</a:t>
            </a:r>
          </a:p>
          <a:p>
            <a:pPr marL="342900" lvl="0" indent="-342900">
              <a:lnSpc>
                <a:spcPct val="107000"/>
              </a:lnSpc>
              <a:buFont typeface="+mj-lt"/>
              <a:buAutoNum type="arabicPeriod"/>
            </a:pPr>
            <a:endParaRPr lang="da-DK" sz="1600" b="1"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600" dirty="0">
                <a:effectLst/>
                <a:latin typeface="Verdana" panose="020B0604030504040204" pitchFamily="34" charset="0"/>
                <a:ea typeface="Verdana" panose="020B0604030504040204" pitchFamily="34" charset="0"/>
                <a:cs typeface="Times New Roman" panose="02020603050405020304" pitchFamily="18" charset="0"/>
              </a:rPr>
              <a:t>Forhold dig i ro på sidelinjen – </a:t>
            </a:r>
            <a:r>
              <a:rPr lang="da-DK" sz="1600" b="1" i="1" dirty="0">
                <a:effectLst/>
                <a:latin typeface="Verdana" panose="020B0604030504040204" pitchFamily="34" charset="0"/>
                <a:ea typeface="Verdana" panose="020B0604030504040204" pitchFamily="34" charset="0"/>
                <a:cs typeface="Times New Roman" panose="02020603050405020304" pitchFamily="18" charset="0"/>
              </a:rPr>
              <a:t>lad børnene spille.</a:t>
            </a:r>
          </a:p>
          <a:p>
            <a:pPr marL="342900" lvl="0" indent="-342900">
              <a:lnSpc>
                <a:spcPct val="107000"/>
              </a:lnSpc>
              <a:buFont typeface="+mj-lt"/>
              <a:buAutoNum type="arabicPeriod"/>
            </a:pPr>
            <a:endParaRPr lang="da-DK" sz="1600" b="1"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600" dirty="0">
                <a:effectLst/>
                <a:latin typeface="Verdana" panose="020B0604030504040204" pitchFamily="34" charset="0"/>
                <a:ea typeface="Verdana" panose="020B0604030504040204" pitchFamily="34" charset="0"/>
                <a:cs typeface="Times New Roman" panose="02020603050405020304" pitchFamily="18" charset="0"/>
              </a:rPr>
              <a:t>Ophold dig kun langs den ene sidelinje – </a:t>
            </a:r>
            <a:r>
              <a:rPr lang="da-DK" sz="1600" b="1" i="1" dirty="0">
                <a:effectLst/>
                <a:latin typeface="Verdana" panose="020B0604030504040204" pitchFamily="34" charset="0"/>
                <a:ea typeface="Verdana" panose="020B0604030504040204" pitchFamily="34" charset="0"/>
                <a:cs typeface="Times New Roman" panose="02020603050405020304" pitchFamily="18" charset="0"/>
              </a:rPr>
              <a:t>og i god afstand til træner, spillere og sidelinjen</a:t>
            </a:r>
          </a:p>
          <a:p>
            <a:pPr marL="342900" lvl="0" indent="-342900">
              <a:lnSpc>
                <a:spcPct val="107000"/>
              </a:lnSpc>
              <a:buFont typeface="+mj-lt"/>
              <a:buAutoNum type="arabicPeriod"/>
            </a:pPr>
            <a:endParaRPr lang="da-DK" sz="1600" b="1"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600" dirty="0">
                <a:effectLst/>
                <a:latin typeface="Verdana" panose="020B0604030504040204" pitchFamily="34" charset="0"/>
                <a:ea typeface="Verdana" panose="020B0604030504040204" pitchFamily="34" charset="0"/>
                <a:cs typeface="Times New Roman" panose="02020603050405020304" pitchFamily="18" charset="0"/>
              </a:rPr>
              <a:t>Respekter trænerens beslutninger – </a:t>
            </a:r>
            <a:r>
              <a:rPr lang="da-DK" sz="1600" b="1" i="1" dirty="0">
                <a:effectLst/>
                <a:latin typeface="Verdana" panose="020B0604030504040204" pitchFamily="34" charset="0"/>
                <a:ea typeface="Verdana" panose="020B0604030504040204" pitchFamily="34" charset="0"/>
                <a:cs typeface="Times New Roman" panose="02020603050405020304" pitchFamily="18" charset="0"/>
              </a:rPr>
              <a:t>være positiv og støttende</a:t>
            </a:r>
            <a:r>
              <a:rPr lang="da-DK" sz="1600" i="1" dirty="0">
                <a:effectLst/>
                <a:latin typeface="Verdana" panose="020B0604030504040204" pitchFamily="34" charset="0"/>
                <a:ea typeface="Verdana" panose="020B0604030504040204" pitchFamily="34" charset="0"/>
                <a:cs typeface="Times New Roman" panose="02020603050405020304" pitchFamily="18" charset="0"/>
              </a:rPr>
              <a:t>.</a:t>
            </a:r>
          </a:p>
          <a:p>
            <a:pPr marL="342900" lvl="0" indent="-342900">
              <a:lnSpc>
                <a:spcPct val="107000"/>
              </a:lnSpc>
              <a:buFont typeface="+mj-lt"/>
              <a:buAutoNum type="arabicPeriod"/>
            </a:pPr>
            <a:endParaRPr lang="da-DK" sz="16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600" dirty="0">
                <a:effectLst/>
                <a:latin typeface="Verdana" panose="020B0604030504040204" pitchFamily="34" charset="0"/>
                <a:ea typeface="Verdana" panose="020B0604030504040204" pitchFamily="34" charset="0"/>
                <a:cs typeface="Times New Roman" panose="02020603050405020304" pitchFamily="18" charset="0"/>
              </a:rPr>
              <a:t>Respekter dommerens beslutninger – </a:t>
            </a:r>
            <a:r>
              <a:rPr lang="da-DK" sz="1600" b="1" i="1" dirty="0">
                <a:effectLst/>
                <a:latin typeface="Verdana" panose="020B0604030504040204" pitchFamily="34" charset="0"/>
                <a:ea typeface="Verdana" panose="020B0604030504040204" pitchFamily="34" charset="0"/>
                <a:cs typeface="Times New Roman" panose="02020603050405020304" pitchFamily="18" charset="0"/>
              </a:rPr>
              <a:t>se på dommeren som en vejleder.</a:t>
            </a:r>
          </a:p>
          <a:p>
            <a:pPr marL="342900" lvl="0" indent="-342900">
              <a:lnSpc>
                <a:spcPct val="107000"/>
              </a:lnSpc>
              <a:buFont typeface="+mj-lt"/>
              <a:buAutoNum type="arabicPeriod"/>
            </a:pPr>
            <a:endParaRPr lang="da-DK" sz="1600" b="1"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600" dirty="0">
                <a:effectLst/>
                <a:latin typeface="Verdana" panose="020B0604030504040204" pitchFamily="34" charset="0"/>
                <a:ea typeface="Verdana" panose="020B0604030504040204" pitchFamily="34" charset="0"/>
                <a:cs typeface="Times New Roman" panose="02020603050405020304" pitchFamily="18" charset="0"/>
              </a:rPr>
              <a:t>Skab en god stemning ved kampene – </a:t>
            </a:r>
            <a:r>
              <a:rPr lang="da-DK" sz="1600" b="1" i="1" dirty="0">
                <a:effectLst/>
                <a:latin typeface="Verdana" panose="020B0604030504040204" pitchFamily="34" charset="0"/>
                <a:ea typeface="Verdana" panose="020B0604030504040204" pitchFamily="34" charset="0"/>
                <a:cs typeface="Times New Roman" panose="02020603050405020304" pitchFamily="18" charset="0"/>
              </a:rPr>
              <a:t>hils på og byd evt. udeholdets forældre på kaffe.</a:t>
            </a:r>
          </a:p>
          <a:p>
            <a:pPr marL="342900" lvl="0" indent="-342900">
              <a:lnSpc>
                <a:spcPct val="107000"/>
              </a:lnSpc>
              <a:buFont typeface="+mj-lt"/>
              <a:buAutoNum type="arabicPeriod"/>
            </a:pPr>
            <a:endParaRPr lang="da-DK" sz="1600" b="1"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600" dirty="0">
                <a:effectLst/>
                <a:latin typeface="Verdana" panose="020B0604030504040204" pitchFamily="34" charset="0"/>
                <a:ea typeface="Verdana" panose="020B0604030504040204" pitchFamily="34" charset="0"/>
                <a:cs typeface="Times New Roman" panose="02020603050405020304" pitchFamily="18" charset="0"/>
              </a:rPr>
              <a:t>Spørg om kampen var spændende og sjov – </a:t>
            </a:r>
            <a:r>
              <a:rPr lang="da-DK" sz="1600" b="1" i="1" dirty="0">
                <a:effectLst/>
                <a:latin typeface="Verdana" panose="020B0604030504040204" pitchFamily="34" charset="0"/>
                <a:ea typeface="Verdana" panose="020B0604030504040204" pitchFamily="34" charset="0"/>
                <a:cs typeface="Times New Roman" panose="02020603050405020304" pitchFamily="18" charset="0"/>
              </a:rPr>
              <a:t>ikke om resultatet.</a:t>
            </a:r>
          </a:p>
          <a:p>
            <a:pPr marL="342900" lvl="0" indent="-342900">
              <a:lnSpc>
                <a:spcPct val="107000"/>
              </a:lnSpc>
              <a:buFont typeface="+mj-lt"/>
              <a:buAutoNum type="arabicPeriod"/>
            </a:pPr>
            <a:endParaRPr lang="da-DK" sz="1600" b="1"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600" dirty="0">
                <a:effectLst/>
                <a:latin typeface="Verdana" panose="020B0604030504040204" pitchFamily="34" charset="0"/>
                <a:ea typeface="Verdana" panose="020B0604030504040204" pitchFamily="34" charset="0"/>
                <a:cs typeface="Times New Roman" panose="02020603050405020304" pitchFamily="18" charset="0"/>
              </a:rPr>
              <a:t>Sørg for rigtigt og fornuftigt udstyr – </a:t>
            </a:r>
            <a:r>
              <a:rPr lang="da-DK" sz="1600" b="1" i="1" dirty="0">
                <a:effectLst/>
                <a:latin typeface="Verdana" panose="020B0604030504040204" pitchFamily="34" charset="0"/>
                <a:ea typeface="Verdana" panose="020B0604030504040204" pitchFamily="34" charset="0"/>
                <a:cs typeface="Times New Roman" panose="02020603050405020304" pitchFamily="18" charset="0"/>
              </a:rPr>
              <a:t>overdriv ikke.</a:t>
            </a:r>
          </a:p>
          <a:p>
            <a:pPr marL="342900" lvl="0" indent="-342900">
              <a:lnSpc>
                <a:spcPct val="107000"/>
              </a:lnSpc>
              <a:buFont typeface="+mj-lt"/>
              <a:buAutoNum type="arabicPeriod"/>
            </a:pPr>
            <a:endParaRPr lang="da-DK" sz="1600" b="1"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600" dirty="0">
                <a:effectLst/>
                <a:latin typeface="Verdana" panose="020B0604030504040204" pitchFamily="34" charset="0"/>
                <a:ea typeface="Verdana" panose="020B0604030504040204" pitchFamily="34" charset="0"/>
                <a:cs typeface="Times New Roman" panose="02020603050405020304" pitchFamily="18" charset="0"/>
              </a:rPr>
              <a:t>Bak om holdets og klubbens politikker og arbejde – </a:t>
            </a:r>
            <a:r>
              <a:rPr lang="da-DK" sz="1600" b="1" i="1" dirty="0">
                <a:effectLst/>
                <a:latin typeface="Verdana" panose="020B0604030504040204" pitchFamily="34" charset="0"/>
                <a:ea typeface="Verdana" panose="020B0604030504040204" pitchFamily="34" charset="0"/>
                <a:cs typeface="Times New Roman" panose="02020603050405020304" pitchFamily="18" charset="0"/>
              </a:rPr>
              <a:t>din indsats bliver værdsat, ikke mindst af dit barn</a:t>
            </a:r>
            <a:r>
              <a:rPr lang="da-DK" sz="1600" i="1" dirty="0">
                <a:effectLst/>
                <a:latin typeface="Verdana" panose="020B0604030504040204" pitchFamily="34" charset="0"/>
                <a:ea typeface="Verdana" panose="020B0604030504040204" pitchFamily="34" charset="0"/>
                <a:cs typeface="Times New Roman" panose="02020603050405020304" pitchFamily="18" charset="0"/>
              </a:rPr>
              <a:t>.</a:t>
            </a:r>
          </a:p>
          <a:p>
            <a:pPr marL="342900" lvl="0" indent="-342900">
              <a:lnSpc>
                <a:spcPct val="107000"/>
              </a:lnSpc>
              <a:buFont typeface="+mj-lt"/>
              <a:buAutoNum type="arabicPeriod"/>
            </a:pPr>
            <a:endParaRPr lang="da-DK" sz="16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a-DK" sz="1600" dirty="0">
                <a:effectLst/>
                <a:latin typeface="Verdana" panose="020B0604030504040204" pitchFamily="34" charset="0"/>
                <a:ea typeface="Verdana" panose="020B0604030504040204" pitchFamily="34" charset="0"/>
                <a:cs typeface="Times New Roman" panose="02020603050405020304" pitchFamily="18" charset="0"/>
              </a:rPr>
              <a:t>Husk det er dit barn der spiller fodbold – </a:t>
            </a:r>
            <a:r>
              <a:rPr lang="da-DK" sz="1600" b="1" i="1" dirty="0">
                <a:effectLst/>
                <a:latin typeface="Verdana" panose="020B0604030504040204" pitchFamily="34" charset="0"/>
                <a:ea typeface="Verdana" panose="020B0604030504040204" pitchFamily="34" charset="0"/>
                <a:cs typeface="Times New Roman" panose="02020603050405020304" pitchFamily="18" charset="0"/>
              </a:rPr>
              <a:t>ikke dig.</a:t>
            </a:r>
            <a:endParaRPr lang="da-DK" sz="1600" b="1" dirty="0">
              <a:effectLst/>
              <a:latin typeface="Verdana" panose="020B0604030504040204" pitchFamily="34" charset="0"/>
              <a:ea typeface="Verdana" panose="020B0604030504040204" pitchFamily="34" charset="0"/>
              <a:cs typeface="Times New Roman" panose="02020603050405020304" pitchFamily="18" charset="0"/>
            </a:endParaRPr>
          </a:p>
          <a:p>
            <a:endParaRPr lang="da-DK"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24085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74F8E-B04C-DD1F-7FCB-C92BBAC2B153}"/>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C385C03C-58B4-FB96-61B6-2EFAF6AC044B}"/>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D091A94E-8A92-2048-F413-A4D635D74E55}"/>
              </a:ext>
            </a:extLst>
          </p:cNvPr>
          <p:cNvSpPr txBox="1"/>
          <p:nvPr/>
        </p:nvSpPr>
        <p:spPr>
          <a:xfrm>
            <a:off x="627940" y="540439"/>
            <a:ext cx="9308540" cy="6555384"/>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rPr>
              <a:t>3. Forældreansvar overfor børnene og klubben</a:t>
            </a:r>
          </a:p>
          <a:p>
            <a:endParaRPr lang="da-DK" dirty="0">
              <a:latin typeface="Verdana" panose="020B0604030504040204" pitchFamily="34" charset="0"/>
              <a:ea typeface="Verdana" panose="020B0604030504040204" pitchFamily="34" charset="0"/>
            </a:endParaRPr>
          </a:p>
          <a:p>
            <a:pPr marL="342900" lvl="0" indent="-342900">
              <a:lnSpc>
                <a:spcPct val="107000"/>
              </a:lnSpc>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Når I har meldt jeres barn ind i klubben, melder I også jer selv ind.</a:t>
            </a:r>
          </a:p>
          <a:p>
            <a:pPr marL="342900" lvl="0" indent="-342900">
              <a:lnSpc>
                <a:spcPct val="107000"/>
              </a:lnSpc>
              <a:buFont typeface="Symbol" panose="05050102010706020507" pitchFamily="18" charset="2"/>
              <a:buChar char=""/>
            </a:pP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I har ansvaret for at jeres barn møder klar til tiden til træning og kamp.</a:t>
            </a:r>
          </a:p>
          <a:p>
            <a:pPr marL="342900" lvl="0" indent="-342900">
              <a:lnSpc>
                <a:spcPct val="107000"/>
              </a:lnSpc>
              <a:buFont typeface="Symbol" panose="05050102010706020507" pitchFamily="18" charset="2"/>
              <a:buChar char=""/>
            </a:pP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I har ansvaret for at jeres barn er klædt på efter vejret.</a:t>
            </a:r>
          </a:p>
          <a:p>
            <a:pPr marL="342900" lvl="0" indent="-342900">
              <a:lnSpc>
                <a:spcPct val="107000"/>
              </a:lnSpc>
              <a:buFont typeface="Symbol" panose="05050102010706020507" pitchFamily="18" charset="2"/>
              <a:buChar char=""/>
            </a:pP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I har ansvaret for at jeres barn ved hvordan man opfører sig når man er til træning og kamp.</a:t>
            </a:r>
          </a:p>
          <a:p>
            <a:pPr marL="342900" lvl="0" indent="-342900">
              <a:lnSpc>
                <a:spcPct val="107000"/>
              </a:lnSpc>
              <a:buFont typeface="Symbol" panose="05050102010706020507" pitchFamily="18" charset="2"/>
              <a:buChar char=""/>
            </a:pP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dirty="0">
                <a:latin typeface="Verdana" panose="020B0604030504040204" pitchFamily="34" charset="0"/>
                <a:ea typeface="Verdana" panose="020B0604030504040204" pitchFamily="34" charset="0"/>
                <a:cs typeface="Times New Roman" panose="02020603050405020304" pitchFamily="18" charset="0"/>
              </a:rPr>
              <a:t>I</a:t>
            </a:r>
            <a:r>
              <a:rPr lang="da-DK" dirty="0">
                <a:effectLst/>
                <a:latin typeface="Verdana" panose="020B0604030504040204" pitchFamily="34" charset="0"/>
                <a:ea typeface="Verdana" panose="020B0604030504040204" pitchFamily="34" charset="0"/>
                <a:cs typeface="Times New Roman" panose="02020603050405020304" pitchFamily="18" charset="0"/>
              </a:rPr>
              <a:t> har ansvaret for at bakke op om trænerens beslutninger, også hvis I er uenige. Uenigheder tages med træneren efter træning og kamp og aldrig mens jeres barn hører det. Hvis jeres barn overhører kritikken/ samtalen, skaber det en mistillid til træneren fra jeres barns side. </a:t>
            </a:r>
            <a:r>
              <a:rPr lang="da-DK" i="1" dirty="0">
                <a:effectLst/>
                <a:latin typeface="Verdana" panose="020B0604030504040204" pitchFamily="34" charset="0"/>
                <a:ea typeface="Verdana" panose="020B0604030504040204" pitchFamily="34" charset="0"/>
                <a:cs typeface="Times New Roman" panose="02020603050405020304" pitchFamily="18" charset="0"/>
              </a:rPr>
              <a:t>”min mor siger også at du……” </a:t>
            </a:r>
          </a:p>
          <a:p>
            <a:pPr marL="342900" lvl="0" indent="-342900">
              <a:lnSpc>
                <a:spcPct val="107000"/>
              </a:lnSpc>
              <a:buFont typeface="Symbol" panose="05050102010706020507" pitchFamily="18" charset="2"/>
              <a:buChar char=""/>
            </a:pPr>
            <a:endParaRPr lang="da-DK" i="1"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I har ansvaret for at melde jer, når der er brug for frivillige i forbindelse med arrangementer i klubben.</a:t>
            </a:r>
          </a:p>
          <a:p>
            <a:pPr marL="342900" lvl="0" indent="-342900">
              <a:lnSpc>
                <a:spcPct val="107000"/>
              </a:lnSpc>
              <a:spcAft>
                <a:spcPts val="800"/>
              </a:spcAft>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Selv en lille indsats gør en forskel – for dig, dit barn og klubben som helhed</a:t>
            </a:r>
          </a:p>
          <a:p>
            <a:endParaRPr lang="da-DK"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89027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3E725-CFF1-C101-7489-C1CA6A78F37B}"/>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4E95AAA6-21CE-2DE3-E87F-4FE01E3B4E82}"/>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1A4C6099-A7BF-ADB6-A471-F1463D78C1C8}"/>
              </a:ext>
            </a:extLst>
          </p:cNvPr>
          <p:cNvSpPr txBox="1"/>
          <p:nvPr/>
        </p:nvSpPr>
        <p:spPr>
          <a:xfrm>
            <a:off x="627940" y="540439"/>
            <a:ext cx="7616142" cy="6053837"/>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rPr>
              <a:t>4. Gode forældrevaner</a:t>
            </a:r>
          </a:p>
          <a:p>
            <a:endParaRPr lang="da-DK" dirty="0">
              <a:latin typeface="Verdana" panose="020B0604030504040204" pitchFamily="34" charset="0"/>
              <a:ea typeface="Verdana" panose="020B0604030504040204" pitchFamily="34" charset="0"/>
            </a:endParaRPr>
          </a:p>
          <a:p>
            <a:pPr marL="342900" lvl="0" indent="-342900">
              <a:lnSpc>
                <a:spcPct val="107000"/>
              </a:lnSpc>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Spørg hvad der sket til træning og deltag gerne i den.</a:t>
            </a:r>
          </a:p>
          <a:p>
            <a:pPr marL="342900" lvl="0" indent="-342900">
              <a:lnSpc>
                <a:spcPct val="107000"/>
              </a:lnSpc>
              <a:buFont typeface="Symbol" panose="05050102010706020507" pitchFamily="18" charset="2"/>
              <a:buChar char=""/>
            </a:pP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Husk det er dit barn der spiller fodbold – ikke dig.</a:t>
            </a:r>
          </a:p>
          <a:p>
            <a:pPr marL="342900" lvl="0" indent="-342900">
              <a:lnSpc>
                <a:spcPct val="107000"/>
              </a:lnSpc>
              <a:buFont typeface="Symbol" panose="05050102010706020507" pitchFamily="18" charset="2"/>
              <a:buChar char=""/>
            </a:pP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Vær derfor </a:t>
            </a:r>
            <a:r>
              <a:rPr lang="da-DK" dirty="0">
                <a:latin typeface="Verdana" panose="020B0604030504040204" pitchFamily="34" charset="0"/>
                <a:ea typeface="Verdana" panose="020B0604030504040204" pitchFamily="34" charset="0"/>
                <a:cs typeface="Times New Roman" panose="02020603050405020304" pitchFamily="18" charset="0"/>
              </a:rPr>
              <a:t>sammen med dit barn </a:t>
            </a:r>
            <a:r>
              <a:rPr lang="da-DK" dirty="0">
                <a:effectLst/>
                <a:latin typeface="Verdana" panose="020B0604030504040204" pitchFamily="34" charset="0"/>
                <a:ea typeface="Verdana" panose="020B0604030504040204" pitchFamily="34" charset="0"/>
                <a:cs typeface="Times New Roman" panose="02020603050405020304" pitchFamily="18" charset="0"/>
              </a:rPr>
              <a:t>afklaret mht. lyst, ambitioner, holdninger og aftaler.</a:t>
            </a:r>
          </a:p>
          <a:p>
            <a:pPr marL="342900" lvl="0" indent="-342900">
              <a:lnSpc>
                <a:spcPct val="107000"/>
              </a:lnSpc>
              <a:buFont typeface="Symbol" panose="05050102010706020507" pitchFamily="18" charset="2"/>
              <a:buChar char=""/>
            </a:pP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Vis hensyn overfor alle børn, trænere, kampledere, forældre og klubber.</a:t>
            </a:r>
          </a:p>
          <a:p>
            <a:pPr marL="342900" lvl="0" indent="-342900">
              <a:lnSpc>
                <a:spcPct val="107000"/>
              </a:lnSpc>
              <a:buFont typeface="Symbol" panose="05050102010706020507" pitchFamily="18" charset="2"/>
              <a:buChar char=""/>
            </a:pP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Undgå intriger og løs konflikter hensigtsmæssigt.</a:t>
            </a:r>
          </a:p>
          <a:p>
            <a:pPr lvl="0">
              <a:lnSpc>
                <a:spcPct val="107000"/>
              </a:lnSpc>
            </a:pP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dirty="0">
                <a:effectLst/>
                <a:latin typeface="Verdana" panose="020B0604030504040204" pitchFamily="34" charset="0"/>
                <a:ea typeface="Verdana" panose="020B0604030504040204" pitchFamily="34" charset="0"/>
                <a:cs typeface="Times New Roman" panose="02020603050405020304" pitchFamily="18" charset="0"/>
              </a:rPr>
              <a:t>Er du utilfreds eller uforstående, så henvend dig til</a:t>
            </a:r>
          </a:p>
          <a:p>
            <a:pPr marL="742950" lvl="1" indent="-285750">
              <a:lnSpc>
                <a:spcPct val="107000"/>
              </a:lnSpc>
              <a:buFont typeface="Courier New" panose="02070309020205020404" pitchFamily="49" charset="0"/>
              <a:buChar char="o"/>
            </a:pPr>
            <a:r>
              <a:rPr lang="da-DK" dirty="0">
                <a:effectLst/>
                <a:latin typeface="Verdana" panose="020B0604030504040204" pitchFamily="34" charset="0"/>
                <a:ea typeface="Verdana" panose="020B0604030504040204" pitchFamily="34" charset="0"/>
                <a:cs typeface="Times New Roman" panose="02020603050405020304" pitchFamily="18" charset="0"/>
              </a:rPr>
              <a:t>Den rette person</a:t>
            </a:r>
          </a:p>
          <a:p>
            <a:pPr marL="742950" lvl="1" indent="-285750">
              <a:lnSpc>
                <a:spcPct val="107000"/>
              </a:lnSpc>
              <a:buFont typeface="Courier New" panose="02070309020205020404" pitchFamily="49" charset="0"/>
              <a:buChar char="o"/>
            </a:pPr>
            <a:r>
              <a:rPr lang="da-DK" dirty="0">
                <a:effectLst/>
                <a:latin typeface="Verdana" panose="020B0604030504040204" pitchFamily="34" charset="0"/>
                <a:ea typeface="Verdana" panose="020B0604030504040204" pitchFamily="34" charset="0"/>
                <a:cs typeface="Times New Roman" panose="02020603050405020304" pitchFamily="18" charset="0"/>
              </a:rPr>
              <a:t>På det rette tidspunkt</a:t>
            </a:r>
          </a:p>
          <a:p>
            <a:pPr marL="742950" lvl="1" indent="-285750">
              <a:lnSpc>
                <a:spcPct val="107000"/>
              </a:lnSpc>
              <a:buFont typeface="Courier New" panose="02070309020205020404" pitchFamily="49" charset="0"/>
              <a:buChar char="o"/>
            </a:pPr>
            <a:r>
              <a:rPr lang="da-DK" dirty="0">
                <a:effectLst/>
                <a:latin typeface="Verdana" panose="020B0604030504040204" pitchFamily="34" charset="0"/>
                <a:ea typeface="Verdana" panose="020B0604030504040204" pitchFamily="34" charset="0"/>
                <a:cs typeface="Times New Roman" panose="02020603050405020304" pitchFamily="18" charset="0"/>
              </a:rPr>
              <a:t>På den rette måde</a:t>
            </a:r>
          </a:p>
          <a:p>
            <a:pPr marL="914400">
              <a:lnSpc>
                <a:spcPct val="107000"/>
              </a:lnSpc>
            </a:pPr>
            <a:r>
              <a:rPr lang="da-DK" b="1" dirty="0">
                <a:effectLst/>
                <a:latin typeface="Verdana" panose="020B0604030504040204" pitchFamily="34" charset="0"/>
                <a:ea typeface="Verdana" panose="020B0604030504040204" pitchFamily="34" charset="0"/>
                <a:cs typeface="Times New Roman" panose="02020603050405020304" pitchFamily="18" charset="0"/>
              </a:rPr>
              <a:t> </a:t>
            </a: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endParaRPr lang="da-DK" dirty="0">
              <a:latin typeface="Verdana" panose="020B0604030504040204" pitchFamily="34" charset="0"/>
              <a:ea typeface="Verdana" panose="020B0604030504040204" pitchFamily="34" charset="0"/>
            </a:endParaRPr>
          </a:p>
        </p:txBody>
      </p:sp>
      <p:sp>
        <p:nvSpPr>
          <p:cNvPr id="4" name="Tekstfelt 3">
            <a:extLst>
              <a:ext uri="{FF2B5EF4-FFF2-40B4-BE49-F238E27FC236}">
                <a16:creationId xmlns:a16="http://schemas.microsoft.com/office/drawing/2014/main" id="{591A48C6-0B47-B627-9225-BB4F3FB93354}"/>
              </a:ext>
            </a:extLst>
          </p:cNvPr>
          <p:cNvSpPr txBox="1"/>
          <p:nvPr/>
        </p:nvSpPr>
        <p:spPr>
          <a:xfrm>
            <a:off x="7295909" y="4311534"/>
            <a:ext cx="4896091" cy="2546466"/>
          </a:xfrm>
          <a:prstGeom prst="rect">
            <a:avLst/>
          </a:prstGeom>
          <a:noFill/>
          <a:ln w="38100">
            <a:solidFill>
              <a:srgbClr val="C00000"/>
            </a:solidFill>
          </a:ln>
        </p:spPr>
        <p:txBody>
          <a:bodyPr wrap="square" rtlCol="0">
            <a:spAutoFit/>
          </a:bodyPr>
          <a:lstStyle/>
          <a:p>
            <a:pPr lvl="0" algn="ctr">
              <a:lnSpc>
                <a:spcPct val="107000"/>
              </a:lnSpc>
            </a:pPr>
            <a:r>
              <a:rPr lang="da-DK" b="1" dirty="0">
                <a:effectLst/>
                <a:latin typeface="Verdana" panose="020B0604030504040204" pitchFamily="34" charset="0"/>
                <a:ea typeface="Verdana" panose="020B0604030504040204" pitchFamily="34" charset="0"/>
                <a:cs typeface="Times New Roman" panose="02020603050405020304" pitchFamily="18" charset="0"/>
              </a:rPr>
              <a:t>Bidrag og gør din indflydelse gældende f.eks. til:</a:t>
            </a:r>
          </a:p>
          <a:p>
            <a:pPr marL="914400" algn="ctr">
              <a:lnSpc>
                <a:spcPct val="107000"/>
              </a:lnSpc>
            </a:pPr>
            <a:r>
              <a:rPr lang="da-DK" b="1" dirty="0">
                <a:effectLst/>
                <a:latin typeface="Verdana" panose="020B0604030504040204" pitchFamily="34" charset="0"/>
                <a:ea typeface="Verdana" panose="020B0604030504040204" pitchFamily="34" charset="0"/>
                <a:cs typeface="Times New Roman" panose="02020603050405020304" pitchFamily="18" charset="0"/>
              </a:rPr>
              <a:t> </a:t>
            </a:r>
            <a:endParaRPr lang="da-DK" dirty="0">
              <a:effectLst/>
              <a:latin typeface="Verdana" panose="020B0604030504040204" pitchFamily="34" charset="0"/>
              <a:ea typeface="Verdana" panose="020B060403050404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da-DK" dirty="0">
                <a:effectLst/>
                <a:latin typeface="Verdana" panose="020B0604030504040204" pitchFamily="34" charset="0"/>
                <a:ea typeface="Verdana" panose="020B0604030504040204" pitchFamily="34" charset="0"/>
                <a:cs typeface="Times New Roman" panose="02020603050405020304" pitchFamily="18" charset="0"/>
              </a:rPr>
              <a:t>Træning </a:t>
            </a:r>
          </a:p>
          <a:p>
            <a:pPr marL="742950" lvl="1" indent="-285750">
              <a:lnSpc>
                <a:spcPct val="107000"/>
              </a:lnSpc>
              <a:buFont typeface="Courier New" panose="02070309020205020404" pitchFamily="49" charset="0"/>
              <a:buChar char="o"/>
            </a:pPr>
            <a:r>
              <a:rPr lang="da-DK" dirty="0">
                <a:effectLst/>
                <a:latin typeface="Verdana" panose="020B0604030504040204" pitchFamily="34" charset="0"/>
                <a:ea typeface="Verdana" panose="020B0604030504040204" pitchFamily="34" charset="0"/>
                <a:cs typeface="Times New Roman" panose="02020603050405020304" pitchFamily="18" charset="0"/>
              </a:rPr>
              <a:t>Forældremøder</a:t>
            </a:r>
          </a:p>
          <a:p>
            <a:pPr marL="742950" lvl="1" indent="-285750">
              <a:lnSpc>
                <a:spcPct val="107000"/>
              </a:lnSpc>
              <a:buFont typeface="Courier New" panose="02070309020205020404" pitchFamily="49" charset="0"/>
              <a:buChar char="o"/>
            </a:pPr>
            <a:r>
              <a:rPr lang="da-DK" dirty="0">
                <a:effectLst/>
                <a:latin typeface="Verdana" panose="020B0604030504040204" pitchFamily="34" charset="0"/>
                <a:ea typeface="Verdana" panose="020B0604030504040204" pitchFamily="34" charset="0"/>
                <a:cs typeface="Times New Roman" panose="02020603050405020304" pitchFamily="18" charset="0"/>
              </a:rPr>
              <a:t>Generalforsamling</a:t>
            </a:r>
          </a:p>
          <a:p>
            <a:pPr marL="742950" lvl="1" indent="-285750">
              <a:lnSpc>
                <a:spcPct val="107000"/>
              </a:lnSpc>
              <a:spcAft>
                <a:spcPts val="800"/>
              </a:spcAft>
              <a:buFont typeface="Courier New" panose="02070309020205020404" pitchFamily="49" charset="0"/>
              <a:buChar char="o"/>
            </a:pPr>
            <a:r>
              <a:rPr lang="da-DK" dirty="0">
                <a:effectLst/>
                <a:latin typeface="Verdana" panose="020B0604030504040204" pitchFamily="34" charset="0"/>
                <a:ea typeface="Verdana" panose="020B0604030504040204" pitchFamily="34" charset="0"/>
                <a:cs typeface="Times New Roman" panose="02020603050405020304" pitchFamily="18" charset="0"/>
              </a:rPr>
              <a:t>Klubarrangementer </a:t>
            </a:r>
          </a:p>
          <a:p>
            <a:pPr algn="ctr"/>
            <a:endParaRPr lang="da-DK"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80129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5DE1A-AE75-63F1-216D-E1FDC97E8417}"/>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69280C28-94F4-3965-6C43-50A6A8E97D1D}"/>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C4558D2A-250A-EB9B-727F-41AE2CC96E31}"/>
              </a:ext>
            </a:extLst>
          </p:cNvPr>
          <p:cNvSpPr txBox="1"/>
          <p:nvPr/>
        </p:nvSpPr>
        <p:spPr>
          <a:xfrm>
            <a:off x="627940" y="540439"/>
            <a:ext cx="8099500" cy="7026154"/>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rPr>
              <a:t>5. Ti ønsker til forældredeltagelse:</a:t>
            </a:r>
          </a:p>
          <a:p>
            <a:endParaRPr lang="da-DK" dirty="0">
              <a:latin typeface="Verdana" panose="020B0604030504040204" pitchFamily="34" charset="0"/>
              <a:ea typeface="Verdana" panose="020B0604030504040204" pitchFamily="34" charset="0"/>
            </a:endParaRPr>
          </a:p>
          <a:p>
            <a:pPr marL="342900" lvl="0" indent="-342900">
              <a:lnSpc>
                <a:spcPct val="107000"/>
              </a:lnSpc>
              <a:buFont typeface="+mj-lt"/>
              <a:buAutoNum type="arabicPeriod"/>
            </a:pPr>
            <a:r>
              <a:rPr lang="da-DK" sz="1800" dirty="0">
                <a:effectLst/>
                <a:latin typeface="Verdana" panose="020B0604030504040204" pitchFamily="34" charset="0"/>
                <a:ea typeface="Verdana" panose="020B0604030504040204" pitchFamily="34" charset="0"/>
                <a:cs typeface="Times New Roman" panose="02020603050405020304" pitchFamily="18" charset="0"/>
              </a:rPr>
              <a:t>Vis engagement – vær tilstede.</a:t>
            </a:r>
          </a:p>
          <a:p>
            <a:pPr marL="342900" lvl="0" indent="-342900">
              <a:lnSpc>
                <a:spcPct val="107000"/>
              </a:lnSpc>
              <a:buFont typeface="+mj-lt"/>
              <a:buAutoNum type="arabicPeriod"/>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800" dirty="0">
                <a:effectLst/>
                <a:latin typeface="Verdana" panose="020B0604030504040204" pitchFamily="34" charset="0"/>
                <a:ea typeface="Verdana" panose="020B0604030504040204" pitchFamily="34" charset="0"/>
                <a:cs typeface="Times New Roman" panose="02020603050405020304" pitchFamily="18" charset="0"/>
              </a:rPr>
              <a:t>Mød til tiden/ før tiden.</a:t>
            </a:r>
          </a:p>
          <a:p>
            <a:pPr marL="342900" lvl="0" indent="-342900">
              <a:lnSpc>
                <a:spcPct val="107000"/>
              </a:lnSpc>
              <a:buFont typeface="+mj-lt"/>
              <a:buAutoNum type="arabicPeriod"/>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800" dirty="0">
                <a:effectLst/>
                <a:latin typeface="Verdana" panose="020B0604030504040204" pitchFamily="34" charset="0"/>
                <a:ea typeface="Verdana" panose="020B0604030504040204" pitchFamily="34" charset="0"/>
                <a:cs typeface="Times New Roman" panose="02020603050405020304" pitchFamily="18" charset="0"/>
              </a:rPr>
              <a:t>Vær nysgerrig.</a:t>
            </a:r>
          </a:p>
          <a:p>
            <a:pPr marL="342900" lvl="0" indent="-342900">
              <a:lnSpc>
                <a:spcPct val="107000"/>
              </a:lnSpc>
              <a:buFont typeface="+mj-lt"/>
              <a:buAutoNum type="arabicPeriod"/>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800" dirty="0">
                <a:effectLst/>
                <a:latin typeface="Verdana" panose="020B0604030504040204" pitchFamily="34" charset="0"/>
                <a:ea typeface="Verdana" panose="020B0604030504040204" pitchFamily="34" charset="0"/>
                <a:cs typeface="Times New Roman" panose="02020603050405020304" pitchFamily="18" charset="0"/>
              </a:rPr>
              <a:t>Vær optimist.</a:t>
            </a:r>
          </a:p>
          <a:p>
            <a:pPr marL="342900" lvl="0" indent="-342900">
              <a:lnSpc>
                <a:spcPct val="107000"/>
              </a:lnSpc>
              <a:buFont typeface="+mj-lt"/>
              <a:buAutoNum type="arabicPeriod"/>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800" dirty="0">
                <a:effectLst/>
                <a:latin typeface="Verdana" panose="020B0604030504040204" pitchFamily="34" charset="0"/>
                <a:ea typeface="Verdana" panose="020B0604030504040204" pitchFamily="34" charset="0"/>
                <a:cs typeface="Times New Roman" panose="02020603050405020304" pitchFamily="18" charset="0"/>
              </a:rPr>
              <a:t>Vis hensyn, vær venlig og bevar roen.</a:t>
            </a:r>
          </a:p>
          <a:p>
            <a:pPr marL="342900" lvl="0" indent="-342900">
              <a:lnSpc>
                <a:spcPct val="107000"/>
              </a:lnSpc>
              <a:buFont typeface="+mj-lt"/>
              <a:buAutoNum type="arabicPeriod"/>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800" dirty="0">
                <a:effectLst/>
                <a:latin typeface="Verdana" panose="020B0604030504040204" pitchFamily="34" charset="0"/>
                <a:ea typeface="Verdana" panose="020B0604030504040204" pitchFamily="34" charset="0"/>
                <a:cs typeface="Times New Roman" panose="02020603050405020304" pitchFamily="18" charset="0"/>
              </a:rPr>
              <a:t>Deltag aktivt med situationsfornemmelse.</a:t>
            </a:r>
          </a:p>
          <a:p>
            <a:pPr marL="342900" lvl="0" indent="-342900">
              <a:lnSpc>
                <a:spcPct val="107000"/>
              </a:lnSpc>
              <a:buFont typeface="+mj-lt"/>
              <a:buAutoNum type="arabicPeriod"/>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800" dirty="0">
                <a:effectLst/>
                <a:latin typeface="Verdana" panose="020B0604030504040204" pitchFamily="34" charset="0"/>
                <a:ea typeface="Verdana" panose="020B0604030504040204" pitchFamily="34" charset="0"/>
                <a:cs typeface="Times New Roman" panose="02020603050405020304" pitchFamily="18" charset="0"/>
              </a:rPr>
              <a:t>Slip anerkendelsen løs.</a:t>
            </a:r>
          </a:p>
          <a:p>
            <a:pPr marL="342900" lvl="0" indent="-342900">
              <a:lnSpc>
                <a:spcPct val="107000"/>
              </a:lnSpc>
              <a:buFont typeface="+mj-lt"/>
              <a:buAutoNum type="arabicPeriod"/>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800" dirty="0">
                <a:effectLst/>
                <a:latin typeface="Verdana" panose="020B0604030504040204" pitchFamily="34" charset="0"/>
                <a:ea typeface="Verdana" panose="020B0604030504040204" pitchFamily="34" charset="0"/>
                <a:cs typeface="Times New Roman" panose="02020603050405020304" pitchFamily="18" charset="0"/>
              </a:rPr>
              <a:t>Deltag lyttende og med klare aftaler.</a:t>
            </a:r>
          </a:p>
          <a:p>
            <a:pPr marL="342900" lvl="0" indent="-342900">
              <a:lnSpc>
                <a:spcPct val="107000"/>
              </a:lnSpc>
              <a:buFont typeface="+mj-lt"/>
              <a:buAutoNum type="arabicPeriod"/>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buFont typeface="+mj-lt"/>
              <a:buAutoNum type="arabicPeriod"/>
            </a:pPr>
            <a:r>
              <a:rPr lang="da-DK" sz="1800" dirty="0">
                <a:effectLst/>
                <a:latin typeface="Verdana" panose="020B0604030504040204" pitchFamily="34" charset="0"/>
                <a:ea typeface="Verdana" panose="020B0604030504040204" pitchFamily="34" charset="0"/>
                <a:cs typeface="Times New Roman" panose="02020603050405020304" pitchFamily="18" charset="0"/>
              </a:rPr>
              <a:t>Bidrag.</a:t>
            </a:r>
          </a:p>
          <a:p>
            <a:pPr marL="342900" lvl="0" indent="-342900">
              <a:lnSpc>
                <a:spcPct val="107000"/>
              </a:lnSpc>
              <a:buFont typeface="+mj-lt"/>
              <a:buAutoNum type="arabicPeriod"/>
            </a:pPr>
            <a:endParaRPr lang="da-DK" sz="1800" dirty="0">
              <a:effectLst/>
              <a:latin typeface="Verdana" panose="020B0604030504040204" pitchFamily="34" charset="0"/>
              <a:ea typeface="Verdana" panose="020B060403050404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da-DK" sz="1800" dirty="0">
                <a:effectLst/>
                <a:latin typeface="Verdana" panose="020B0604030504040204" pitchFamily="34" charset="0"/>
                <a:ea typeface="Verdana" panose="020B0604030504040204" pitchFamily="34" charset="0"/>
                <a:cs typeface="Times New Roman" panose="02020603050405020304" pitchFamily="18" charset="0"/>
              </a:rPr>
              <a:t>Brug din fantasi og dine ressourcer hensigtsmæssigt.</a:t>
            </a:r>
          </a:p>
          <a:p>
            <a:endParaRPr lang="da-DK" dirty="0">
              <a:latin typeface="Verdana" panose="020B0604030504040204" pitchFamily="34" charset="0"/>
              <a:ea typeface="Verdana" panose="020B0604030504040204" pitchFamily="34" charset="0"/>
            </a:endParaRPr>
          </a:p>
          <a:p>
            <a:endParaRPr lang="da-DK"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7787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E9FD2-413B-8A3C-015A-53A3DC4C2119}"/>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2C05B081-E4D8-BCEB-B8F0-1809848ECAE3}"/>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A8F0BB7F-1E96-E466-4B7B-70428C4E8D08}"/>
              </a:ext>
            </a:extLst>
          </p:cNvPr>
          <p:cNvSpPr txBox="1"/>
          <p:nvPr/>
        </p:nvSpPr>
        <p:spPr>
          <a:xfrm>
            <a:off x="673240" y="540439"/>
            <a:ext cx="6832879" cy="1107996"/>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rPr>
              <a:t>Principper for holdtilmelding og Lige Meget Spilletid</a:t>
            </a:r>
          </a:p>
          <a:p>
            <a:endParaRPr lang="da-DK" dirty="0">
              <a:latin typeface="DBU"/>
            </a:endParaRPr>
          </a:p>
        </p:txBody>
      </p:sp>
      <p:sp>
        <p:nvSpPr>
          <p:cNvPr id="4" name="Tekstfelt 3">
            <a:extLst>
              <a:ext uri="{FF2B5EF4-FFF2-40B4-BE49-F238E27FC236}">
                <a16:creationId xmlns:a16="http://schemas.microsoft.com/office/drawing/2014/main" id="{04CFF244-AA7B-ED37-F703-C099870B8828}"/>
              </a:ext>
            </a:extLst>
          </p:cNvPr>
          <p:cNvSpPr txBox="1"/>
          <p:nvPr/>
        </p:nvSpPr>
        <p:spPr>
          <a:xfrm>
            <a:off x="673240" y="1798556"/>
            <a:ext cx="3798276" cy="4524315"/>
          </a:xfrm>
          <a:prstGeom prst="rect">
            <a:avLst/>
          </a:prstGeom>
          <a:noFill/>
        </p:spPr>
        <p:txBody>
          <a:bodyPr wrap="square" rtlCol="0">
            <a:spAutoFit/>
          </a:bodyPr>
          <a:lstStyle/>
          <a:p>
            <a:r>
              <a:rPr lang="da-DK" sz="1600" b="1" dirty="0">
                <a:latin typeface="Verdana" panose="020B0604030504040204" pitchFamily="34" charset="0"/>
                <a:ea typeface="Verdana" panose="020B0604030504040204" pitchFamily="34" charset="0"/>
              </a:rPr>
              <a:t>Holdtilmelding i den rigtige række</a:t>
            </a:r>
          </a:p>
          <a:p>
            <a:endParaRPr lang="da-DK" sz="1600" b="1" u="sng"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600" b="0" i="0" dirty="0">
                <a:solidFill>
                  <a:srgbClr val="1D1D1D"/>
                </a:solidFill>
                <a:effectLst/>
                <a:latin typeface="Verdana" panose="020B0604030504040204" pitchFamily="34" charset="0"/>
                <a:ea typeface="Verdana" panose="020B0604030504040204" pitchFamily="34" charset="0"/>
              </a:rPr>
              <a:t>Vi overvejer løbende niveauet på </a:t>
            </a:r>
            <a:r>
              <a:rPr lang="da-DK" sz="1600" dirty="0">
                <a:solidFill>
                  <a:srgbClr val="1D1D1D"/>
                </a:solidFill>
                <a:latin typeface="Verdana" panose="020B0604030504040204" pitchFamily="34" charset="0"/>
                <a:ea typeface="Verdana" panose="020B0604030504040204" pitchFamily="34" charset="0"/>
              </a:rPr>
              <a:t>vores </a:t>
            </a:r>
            <a:r>
              <a:rPr lang="da-DK" sz="1600" b="0" i="0" dirty="0">
                <a:solidFill>
                  <a:srgbClr val="1D1D1D"/>
                </a:solidFill>
                <a:effectLst/>
                <a:latin typeface="Verdana" panose="020B0604030504040204" pitchFamily="34" charset="0"/>
                <a:ea typeface="Verdana" panose="020B0604030504040204" pitchFamily="34" charset="0"/>
              </a:rPr>
              <a:t>hold, så vi fx ikke bare tilmelder i den række vi plejer</a:t>
            </a:r>
          </a:p>
          <a:p>
            <a:pPr marL="285750" indent="-285750">
              <a:buFont typeface="Arial" panose="020B0604020202020204" pitchFamily="34" charset="0"/>
              <a:buChar char="•"/>
            </a:pPr>
            <a:endParaRPr lang="da-DK" sz="1600" b="0" i="0" dirty="0">
              <a:solidFill>
                <a:srgbClr val="1D1D1D"/>
              </a:solidFill>
              <a:effectLst/>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600" dirty="0">
                <a:solidFill>
                  <a:srgbClr val="1D1D1D"/>
                </a:solidFill>
                <a:latin typeface="Verdana" panose="020B0604030504040204" pitchFamily="34" charset="0"/>
                <a:ea typeface="Verdana" panose="020B0604030504040204" pitchFamily="34" charset="0"/>
              </a:rPr>
              <a:t>S</a:t>
            </a:r>
            <a:r>
              <a:rPr lang="da-DK" sz="1600" b="0" i="0" dirty="0">
                <a:solidFill>
                  <a:srgbClr val="1D1D1D"/>
                </a:solidFill>
                <a:effectLst/>
                <a:latin typeface="Verdana" panose="020B0604030504040204" pitchFamily="34" charset="0"/>
                <a:ea typeface="Verdana" panose="020B0604030504040204" pitchFamily="34" charset="0"/>
              </a:rPr>
              <a:t>pillerne har forhåbentligt udviklet sig og skal tilmeldes på et højere niveau</a:t>
            </a:r>
          </a:p>
          <a:p>
            <a:pPr marL="285750" indent="-285750">
              <a:buFont typeface="Arial" panose="020B0604020202020204" pitchFamily="34" charset="0"/>
              <a:buChar char="•"/>
            </a:pPr>
            <a:endParaRPr lang="da-DK" sz="1600" b="0" i="0" dirty="0">
              <a:solidFill>
                <a:srgbClr val="1D1D1D"/>
              </a:solidFill>
              <a:effectLst/>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600" dirty="0">
                <a:solidFill>
                  <a:srgbClr val="1D1D1D"/>
                </a:solidFill>
                <a:latin typeface="Verdana" panose="020B0604030504040204" pitchFamily="34" charset="0"/>
                <a:ea typeface="Verdana" panose="020B0604030504040204" pitchFamily="34" charset="0"/>
              </a:rPr>
              <a:t>A-rækken er ikke en eliterækken</a:t>
            </a:r>
          </a:p>
          <a:p>
            <a:pPr marL="285750" indent="-285750">
              <a:buFont typeface="Arial" panose="020B0604020202020204" pitchFamily="34" charset="0"/>
              <a:buChar char="•"/>
            </a:pPr>
            <a:endParaRPr lang="da-DK" sz="1600" dirty="0">
              <a:solidFill>
                <a:srgbClr val="1D1D1D"/>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600" dirty="0">
                <a:solidFill>
                  <a:srgbClr val="1D1D1D"/>
                </a:solidFill>
                <a:latin typeface="Verdana" panose="020B0604030504040204" pitchFamily="34" charset="0"/>
                <a:ea typeface="Verdana" panose="020B0604030504040204" pitchFamily="34" charset="0"/>
              </a:rPr>
              <a:t>Spillerne i klubben udfordres på det niveau de hører til på  nuværende tidspunkt</a:t>
            </a:r>
            <a:endParaRPr lang="da-DK" sz="1600" dirty="0">
              <a:latin typeface="Verdana" panose="020B0604030504040204" pitchFamily="34" charset="0"/>
              <a:ea typeface="Verdana" panose="020B0604030504040204" pitchFamily="34" charset="0"/>
            </a:endParaRPr>
          </a:p>
          <a:p>
            <a:endParaRPr lang="da-DK" sz="1600" dirty="0">
              <a:latin typeface="Verdana" panose="020B0604030504040204" pitchFamily="34" charset="0"/>
              <a:ea typeface="Verdana" panose="020B0604030504040204" pitchFamily="34" charset="0"/>
            </a:endParaRPr>
          </a:p>
        </p:txBody>
      </p:sp>
      <p:sp>
        <p:nvSpPr>
          <p:cNvPr id="5" name="Tekstfelt 4">
            <a:extLst>
              <a:ext uri="{FF2B5EF4-FFF2-40B4-BE49-F238E27FC236}">
                <a16:creationId xmlns:a16="http://schemas.microsoft.com/office/drawing/2014/main" id="{B9C92D15-3CB5-A1F0-23DA-FC890D04E919}"/>
              </a:ext>
            </a:extLst>
          </p:cNvPr>
          <p:cNvSpPr txBox="1"/>
          <p:nvPr/>
        </p:nvSpPr>
        <p:spPr>
          <a:xfrm>
            <a:off x="4869429" y="1798556"/>
            <a:ext cx="6936714" cy="5509200"/>
          </a:xfrm>
          <a:prstGeom prst="rect">
            <a:avLst/>
          </a:prstGeom>
          <a:noFill/>
        </p:spPr>
        <p:txBody>
          <a:bodyPr wrap="square" rtlCol="0">
            <a:spAutoFit/>
          </a:bodyPr>
          <a:lstStyle/>
          <a:p>
            <a:r>
              <a:rPr lang="da-DK" sz="1600" b="1" dirty="0">
                <a:latin typeface="Verdana" panose="020B0604030504040204" pitchFamily="34" charset="0"/>
                <a:ea typeface="Verdana" panose="020B0604030504040204" pitchFamily="34" charset="0"/>
              </a:rPr>
              <a:t>Lige Meget Spilletid</a:t>
            </a:r>
          </a:p>
          <a:p>
            <a:endParaRPr lang="da-DK" sz="1600" b="1" u="sng"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600" b="0" i="0" dirty="0">
                <a:solidFill>
                  <a:srgbClr val="1D1D1D"/>
                </a:solidFill>
                <a:effectLst/>
                <a:latin typeface="Verdana" panose="020B0604030504040204" pitchFamily="34" charset="0"/>
                <a:ea typeface="Verdana" panose="020B0604030504040204" pitchFamily="34" charset="0"/>
              </a:rPr>
              <a:t>Princippet om Lige Meget Spilletid i børneårgangene har erstattet HAK-princippet (”Halvdelen-Af-Kampen Princippet”) </a:t>
            </a:r>
          </a:p>
          <a:p>
            <a:pPr marL="285750" indent="-285750">
              <a:buFont typeface="Arial" panose="020B0604020202020204" pitchFamily="34" charset="0"/>
              <a:buChar char="•"/>
            </a:pPr>
            <a:endParaRPr lang="da-DK" sz="1600" b="0" i="0" dirty="0">
              <a:solidFill>
                <a:srgbClr val="1D1D1D"/>
              </a:solidFill>
              <a:effectLst/>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600" b="0" i="0" dirty="0">
                <a:solidFill>
                  <a:srgbClr val="1D1D1D"/>
                </a:solidFill>
                <a:effectLst/>
                <a:latin typeface="Verdana" panose="020B0604030504040204" pitchFamily="34" charset="0"/>
                <a:ea typeface="Verdana" panose="020B0604030504040204" pitchFamily="34" charset="0"/>
              </a:rPr>
              <a:t>Det skal ikke forstås som en stopursøvelse, men uanset kampens udvikling, stillingen i kampen etc. har alle børn ret til at spille lige meget</a:t>
            </a:r>
          </a:p>
          <a:p>
            <a:pPr marL="285750" indent="-285750">
              <a:buFont typeface="Arial" panose="020B0604020202020204" pitchFamily="34" charset="0"/>
              <a:buChar char="•"/>
            </a:pPr>
            <a:endParaRPr lang="da-DK" sz="1600" b="0" i="0" dirty="0">
              <a:solidFill>
                <a:srgbClr val="1D1D1D"/>
              </a:solidFill>
              <a:effectLst/>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600" b="0" i="0" dirty="0">
                <a:solidFill>
                  <a:srgbClr val="1D1D1D"/>
                </a:solidFill>
                <a:effectLst/>
                <a:latin typeface="Verdana" panose="020B0604030504040204" pitchFamily="34" charset="0"/>
                <a:ea typeface="Verdana" panose="020B0604030504040204" pitchFamily="34" charset="0"/>
              </a:rPr>
              <a:t>Lige Meget Spilletid handler hverken om, at man ikke længere må gå op i at vinde, at fjerne konkurrenceelementet eller at begrænse de dygtigste spillere. Det handler derimod om, at alle fodboldbørn har lige meget ret til at spille kamp, og at ingen skal stå ufrivilligt længe på sidelinjen, fordi de voksne har for meget fokus på at vinde kampen. Vi sørger for, at melde hold nok til og i de rette niveauer – det giver positive oplevelser for flest mulige.</a:t>
            </a:r>
          </a:p>
          <a:p>
            <a:pPr marL="285750" indent="-285750">
              <a:buFont typeface="Arial" panose="020B0604020202020204" pitchFamily="34" charset="0"/>
              <a:buChar char="•"/>
            </a:pPr>
            <a:endParaRPr lang="da-DK" sz="1600" dirty="0">
              <a:solidFill>
                <a:srgbClr val="1D1D1D"/>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sz="1600" b="1" i="0" dirty="0">
                <a:solidFill>
                  <a:srgbClr val="1D1D1D"/>
                </a:solidFill>
                <a:effectLst/>
                <a:latin typeface="Verdana" panose="020B0604030504040204" pitchFamily="34" charset="0"/>
                <a:ea typeface="Verdana" panose="020B0604030504040204" pitchFamily="34" charset="0"/>
              </a:rPr>
              <a:t>Det allervigtigste er, at princippet om Lige Meget Spilletid aldrig skal tilsidesættes for at jagte et resultat</a:t>
            </a:r>
          </a:p>
          <a:p>
            <a:pPr marL="285750" indent="-285750">
              <a:buFont typeface="Arial" panose="020B0604020202020204" pitchFamily="34" charset="0"/>
              <a:buChar char="•"/>
            </a:pPr>
            <a:endParaRPr lang="da-DK" sz="1600" b="0" i="0" dirty="0">
              <a:solidFill>
                <a:srgbClr val="1D1D1D"/>
              </a:solidFill>
              <a:effectLst/>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da-DK" sz="16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10603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F2B3A-E389-691E-137F-61228E7A6741}"/>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BD12BA11-B354-1865-56E6-948A627A2CD5}"/>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52C43BC0-83FE-6186-1086-183C7D5BF8AE}"/>
              </a:ext>
            </a:extLst>
          </p:cNvPr>
          <p:cNvSpPr txBox="1"/>
          <p:nvPr/>
        </p:nvSpPr>
        <p:spPr>
          <a:xfrm>
            <a:off x="627940" y="540439"/>
            <a:ext cx="6786176" cy="830997"/>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rPr>
              <a:t>Hvad er vigtigst for børnene når de spiller fodbold?</a:t>
            </a:r>
          </a:p>
        </p:txBody>
      </p:sp>
      <p:pic>
        <p:nvPicPr>
          <p:cNvPr id="6" name="Billede 5">
            <a:extLst>
              <a:ext uri="{FF2B5EF4-FFF2-40B4-BE49-F238E27FC236}">
                <a16:creationId xmlns:a16="http://schemas.microsoft.com/office/drawing/2014/main" id="{48654DB9-1603-3D80-55C6-1F9A8F53EB8F}"/>
              </a:ext>
            </a:extLst>
          </p:cNvPr>
          <p:cNvPicPr>
            <a:picLocks noChangeAspect="1"/>
          </p:cNvPicPr>
          <p:nvPr/>
        </p:nvPicPr>
        <p:blipFill>
          <a:blip r:embed="rId3"/>
          <a:stretch>
            <a:fillRect/>
          </a:stretch>
        </p:blipFill>
        <p:spPr>
          <a:xfrm>
            <a:off x="709220" y="1879555"/>
            <a:ext cx="6786176" cy="3098889"/>
          </a:xfrm>
          <a:prstGeom prst="rect">
            <a:avLst/>
          </a:prstGeom>
        </p:spPr>
      </p:pic>
    </p:spTree>
    <p:extLst>
      <p:ext uri="{BB962C8B-B14F-4D97-AF65-F5344CB8AC3E}">
        <p14:creationId xmlns:p14="http://schemas.microsoft.com/office/powerpoint/2010/main" val="3937750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D264-0627-B8EA-F400-43231C4BE40D}"/>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813A81DF-C0C6-1592-5933-5C342821782C}"/>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42F3E90E-082B-7D22-5A12-540683549F58}"/>
              </a:ext>
            </a:extLst>
          </p:cNvPr>
          <p:cNvSpPr txBox="1"/>
          <p:nvPr/>
        </p:nvSpPr>
        <p:spPr>
          <a:xfrm>
            <a:off x="627940" y="540439"/>
            <a:ext cx="4699322" cy="3939540"/>
          </a:xfrm>
          <a:prstGeom prst="rect">
            <a:avLst/>
          </a:prstGeom>
          <a:noFill/>
        </p:spPr>
        <p:txBody>
          <a:bodyPr wrap="square" rtlCol="0">
            <a:spAutoFit/>
          </a:bodyPr>
          <a:lstStyle/>
          <a:p>
            <a:r>
              <a:rPr lang="da-DK" sz="2800" b="1" dirty="0">
                <a:latin typeface="Verdana" panose="020B0604030504040204" pitchFamily="34" charset="0"/>
                <a:ea typeface="Verdana" panose="020B0604030504040204" pitchFamily="34" charset="0"/>
              </a:rPr>
              <a:t>Kontaktpersoner</a:t>
            </a:r>
          </a:p>
          <a:p>
            <a:endParaRPr lang="da-DK" sz="2400" b="1" dirty="0">
              <a:latin typeface="Verdana" panose="020B0604030504040204" pitchFamily="34" charset="0"/>
              <a:ea typeface="Verdana" panose="020B0604030504040204" pitchFamily="34" charset="0"/>
            </a:endParaRPr>
          </a:p>
          <a:p>
            <a:r>
              <a:rPr lang="da-DK" b="1" dirty="0">
                <a:latin typeface="Verdana" panose="020B0604030504040204" pitchFamily="34" charset="0"/>
                <a:ea typeface="Verdana" panose="020B0604030504040204" pitchFamily="34" charset="0"/>
              </a:rPr>
              <a:t>Formand:</a:t>
            </a:r>
            <a:r>
              <a:rPr lang="da-DK" dirty="0">
                <a:latin typeface="Verdana" panose="020B0604030504040204" pitchFamily="34" charset="0"/>
                <a:ea typeface="Verdana" panose="020B0604030504040204" pitchFamily="34" charset="0"/>
              </a:rPr>
              <a:t> </a:t>
            </a:r>
            <a:r>
              <a:rPr lang="da-DK" dirty="0" err="1">
                <a:latin typeface="Verdana" panose="020B0604030504040204" pitchFamily="34" charset="0"/>
                <a:ea typeface="Verdana" panose="020B0604030504040204" pitchFamily="34" charset="0"/>
              </a:rPr>
              <a:t>xxxxx</a:t>
            </a:r>
            <a:endParaRPr lang="da-DK" dirty="0">
              <a:latin typeface="Verdana" panose="020B0604030504040204" pitchFamily="34" charset="0"/>
              <a:ea typeface="Verdana" panose="020B0604030504040204" pitchFamily="34" charset="0"/>
            </a:endParaRPr>
          </a:p>
          <a:p>
            <a:endParaRPr lang="da-DK" dirty="0">
              <a:latin typeface="Verdana" panose="020B0604030504040204" pitchFamily="34" charset="0"/>
              <a:ea typeface="Verdana" panose="020B0604030504040204" pitchFamily="34" charset="0"/>
            </a:endParaRPr>
          </a:p>
          <a:p>
            <a:r>
              <a:rPr lang="da-DK" b="1" dirty="0">
                <a:latin typeface="Verdana" panose="020B0604030504040204" pitchFamily="34" charset="0"/>
                <a:ea typeface="Verdana" panose="020B0604030504040204" pitchFamily="34" charset="0"/>
              </a:rPr>
              <a:t>Børneklubansvarlig:</a:t>
            </a:r>
            <a:r>
              <a:rPr lang="da-DK" dirty="0">
                <a:latin typeface="Verdana" panose="020B0604030504040204" pitchFamily="34" charset="0"/>
                <a:ea typeface="Verdana" panose="020B0604030504040204" pitchFamily="34" charset="0"/>
              </a:rPr>
              <a:t> </a:t>
            </a:r>
            <a:r>
              <a:rPr lang="da-DK" dirty="0" err="1">
                <a:latin typeface="Verdana" panose="020B0604030504040204" pitchFamily="34" charset="0"/>
                <a:ea typeface="Verdana" panose="020B0604030504040204" pitchFamily="34" charset="0"/>
              </a:rPr>
              <a:t>xxxxx</a:t>
            </a:r>
            <a:endParaRPr lang="da-DK" dirty="0">
              <a:latin typeface="Verdana" panose="020B0604030504040204" pitchFamily="34" charset="0"/>
              <a:ea typeface="Verdana" panose="020B0604030504040204" pitchFamily="34" charset="0"/>
            </a:endParaRPr>
          </a:p>
          <a:p>
            <a:endParaRPr lang="da-DK" dirty="0">
              <a:latin typeface="Verdana" panose="020B0604030504040204" pitchFamily="34" charset="0"/>
              <a:ea typeface="Verdana" panose="020B0604030504040204" pitchFamily="34" charset="0"/>
            </a:endParaRPr>
          </a:p>
          <a:p>
            <a:r>
              <a:rPr lang="da-DK" b="1" dirty="0">
                <a:latin typeface="Verdana" panose="020B0604030504040204" pitchFamily="34" charset="0"/>
                <a:ea typeface="Verdana" panose="020B0604030504040204" pitchFamily="34" charset="0"/>
              </a:rPr>
              <a:t>Børneudviklingstræner:</a:t>
            </a:r>
            <a:r>
              <a:rPr lang="da-DK" dirty="0">
                <a:latin typeface="Verdana" panose="020B0604030504040204" pitchFamily="34" charset="0"/>
                <a:ea typeface="Verdana" panose="020B0604030504040204" pitchFamily="34" charset="0"/>
              </a:rPr>
              <a:t> </a:t>
            </a:r>
            <a:r>
              <a:rPr lang="da-DK" dirty="0" err="1">
                <a:latin typeface="Verdana" panose="020B0604030504040204" pitchFamily="34" charset="0"/>
                <a:ea typeface="Verdana" panose="020B0604030504040204" pitchFamily="34" charset="0"/>
              </a:rPr>
              <a:t>xxxxx</a:t>
            </a:r>
            <a:endParaRPr lang="da-DK" dirty="0">
              <a:latin typeface="Verdana" panose="020B0604030504040204" pitchFamily="34" charset="0"/>
              <a:ea typeface="Verdana" panose="020B0604030504040204" pitchFamily="34" charset="0"/>
            </a:endParaRPr>
          </a:p>
          <a:p>
            <a:endParaRPr lang="da-DK" dirty="0">
              <a:latin typeface="Verdana" panose="020B0604030504040204" pitchFamily="34" charset="0"/>
              <a:ea typeface="Verdana" panose="020B0604030504040204" pitchFamily="34" charset="0"/>
            </a:endParaRPr>
          </a:p>
          <a:p>
            <a:r>
              <a:rPr lang="da-DK" b="1" dirty="0">
                <a:latin typeface="Verdana" panose="020B0604030504040204" pitchFamily="34" charset="0"/>
                <a:ea typeface="Verdana" panose="020B0604030504040204" pitchFamily="34" charset="0"/>
              </a:rPr>
              <a:t>Trænere:</a:t>
            </a:r>
            <a:r>
              <a:rPr lang="da-DK" dirty="0">
                <a:latin typeface="Verdana" panose="020B0604030504040204" pitchFamily="34" charset="0"/>
                <a:ea typeface="Verdana" panose="020B0604030504040204" pitchFamily="34" charset="0"/>
              </a:rPr>
              <a:t> </a:t>
            </a:r>
            <a:r>
              <a:rPr lang="da-DK" dirty="0" err="1">
                <a:latin typeface="Verdana" panose="020B0604030504040204" pitchFamily="34" charset="0"/>
                <a:ea typeface="Verdana" panose="020B0604030504040204" pitchFamily="34" charset="0"/>
              </a:rPr>
              <a:t>xxxxx</a:t>
            </a:r>
            <a:endParaRPr lang="da-DK" dirty="0">
              <a:latin typeface="Verdana" panose="020B0604030504040204" pitchFamily="34" charset="0"/>
              <a:ea typeface="Verdana" panose="020B0604030504040204" pitchFamily="34" charset="0"/>
            </a:endParaRPr>
          </a:p>
          <a:p>
            <a:endParaRPr lang="da-DK" dirty="0">
              <a:latin typeface="Verdana" panose="020B0604030504040204" pitchFamily="34" charset="0"/>
              <a:ea typeface="Verdana" panose="020B0604030504040204" pitchFamily="34" charset="0"/>
            </a:endParaRPr>
          </a:p>
          <a:p>
            <a:r>
              <a:rPr lang="da-DK" b="1" dirty="0">
                <a:latin typeface="Verdana" panose="020B0604030504040204" pitchFamily="34" charset="0"/>
                <a:ea typeface="Verdana" panose="020B0604030504040204" pitchFamily="34" charset="0"/>
              </a:rPr>
              <a:t>Hjælpetrænere:</a:t>
            </a:r>
            <a:r>
              <a:rPr lang="da-DK" dirty="0">
                <a:latin typeface="Verdana" panose="020B0604030504040204" pitchFamily="34" charset="0"/>
                <a:ea typeface="Verdana" panose="020B0604030504040204" pitchFamily="34" charset="0"/>
              </a:rPr>
              <a:t> </a:t>
            </a:r>
            <a:r>
              <a:rPr lang="da-DK" dirty="0" err="1">
                <a:latin typeface="Verdana" panose="020B0604030504040204" pitchFamily="34" charset="0"/>
                <a:ea typeface="Verdana" panose="020B0604030504040204" pitchFamily="34" charset="0"/>
              </a:rPr>
              <a:t>xxxxx</a:t>
            </a:r>
            <a:endParaRPr lang="da-DK" dirty="0">
              <a:latin typeface="Verdana" panose="020B0604030504040204" pitchFamily="34" charset="0"/>
              <a:ea typeface="Verdana" panose="020B0604030504040204" pitchFamily="34" charset="0"/>
            </a:endParaRPr>
          </a:p>
          <a:p>
            <a:endParaRPr lang="da-DK" dirty="0">
              <a:latin typeface="Verdana" panose="020B0604030504040204" pitchFamily="34" charset="0"/>
              <a:ea typeface="Verdana" panose="020B0604030504040204" pitchFamily="34" charset="0"/>
            </a:endParaRPr>
          </a:p>
          <a:p>
            <a:r>
              <a:rPr lang="da-DK" b="1" dirty="0">
                <a:latin typeface="Verdana" panose="020B0604030504040204" pitchFamily="34" charset="0"/>
                <a:ea typeface="Verdana" panose="020B0604030504040204" pitchFamily="34" charset="0"/>
              </a:rPr>
              <a:t>Holdledere:</a:t>
            </a:r>
            <a:r>
              <a:rPr lang="da-DK" dirty="0">
                <a:latin typeface="Verdana" panose="020B0604030504040204" pitchFamily="34" charset="0"/>
                <a:ea typeface="Verdana" panose="020B0604030504040204" pitchFamily="34" charset="0"/>
              </a:rPr>
              <a:t> </a:t>
            </a:r>
            <a:r>
              <a:rPr lang="da-DK" dirty="0" err="1">
                <a:latin typeface="Verdana" panose="020B0604030504040204" pitchFamily="34" charset="0"/>
                <a:ea typeface="Verdana" panose="020B0604030504040204" pitchFamily="34" charset="0"/>
              </a:rPr>
              <a:t>xxxxx</a:t>
            </a:r>
            <a:endParaRPr lang="da-DK"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69186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0C54C5-E4F6-C7EC-0E85-D5E5F02B5441}"/>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8F53BDB9-5B6E-1A66-7A22-B375A601B4B9}"/>
              </a:ext>
            </a:extLst>
          </p:cNvPr>
          <p:cNvPicPr>
            <a:picLocks noChangeAspect="1"/>
          </p:cNvPicPr>
          <p:nvPr/>
        </p:nvPicPr>
        <p:blipFill>
          <a:blip r:embed="rId2"/>
          <a:stretch>
            <a:fillRect/>
          </a:stretch>
        </p:blipFill>
        <p:spPr>
          <a:xfrm>
            <a:off x="643467" y="1929553"/>
            <a:ext cx="10905066" cy="2998892"/>
          </a:xfrm>
          <a:prstGeom prst="rect">
            <a:avLst/>
          </a:prstGeom>
        </p:spPr>
      </p:pic>
    </p:spTree>
    <p:extLst>
      <p:ext uri="{BB962C8B-B14F-4D97-AF65-F5344CB8AC3E}">
        <p14:creationId xmlns:p14="http://schemas.microsoft.com/office/powerpoint/2010/main" val="2007306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EEA36E4-1A34-7BBC-DE6C-A876E7E8C063}"/>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C167BF0F-4358-3D0F-0495-88D7D254A104}"/>
              </a:ext>
            </a:extLst>
          </p:cNvPr>
          <p:cNvSpPr txBox="1"/>
          <p:nvPr/>
        </p:nvSpPr>
        <p:spPr>
          <a:xfrm>
            <a:off x="627940" y="540439"/>
            <a:ext cx="7806352" cy="4893647"/>
          </a:xfrm>
          <a:prstGeom prst="rect">
            <a:avLst/>
          </a:prstGeom>
          <a:noFill/>
        </p:spPr>
        <p:txBody>
          <a:bodyPr wrap="square" rtlCol="0">
            <a:spAutoFit/>
          </a:bodyPr>
          <a:lstStyle/>
          <a:p>
            <a:r>
              <a:rPr lang="da-DK" sz="2800" b="1" dirty="0">
                <a:latin typeface="Verdana" panose="020B0604030504040204" pitchFamily="34" charset="0"/>
                <a:ea typeface="Verdana" panose="020B0604030504040204" pitchFamily="34" charset="0"/>
              </a:rPr>
              <a:t>Program - klubbens forældremøde</a:t>
            </a:r>
            <a:br>
              <a:rPr lang="da-DK" sz="3200" b="1" dirty="0">
                <a:latin typeface="DBU"/>
              </a:rPr>
            </a:br>
            <a:endParaRPr lang="da-DK" sz="3200" b="1" dirty="0">
              <a:latin typeface="DBU"/>
            </a:endParaRPr>
          </a:p>
          <a:p>
            <a:endParaRPr lang="da-DK" dirty="0">
              <a:latin typeface="DBU"/>
            </a:endParaRPr>
          </a:p>
          <a:p>
            <a:pPr marL="342900" indent="-342900">
              <a:buFont typeface="Arial" panose="020B0604020202020204" pitchFamily="34" charset="0"/>
              <a:buChar char="•"/>
            </a:pPr>
            <a:r>
              <a:rPr lang="da-DK" dirty="0">
                <a:latin typeface="Verdana" panose="020B0604030504040204" pitchFamily="34" charset="0"/>
                <a:ea typeface="Verdana" panose="020B0604030504040204" pitchFamily="34" charset="0"/>
              </a:rPr>
              <a:t>Klubbens børnepolitik</a:t>
            </a:r>
          </a:p>
          <a:p>
            <a:pPr marL="342900" indent="-342900">
              <a:buFont typeface="Arial" panose="020B0604020202020204" pitchFamily="34" charset="0"/>
              <a:buChar char="•"/>
            </a:pPr>
            <a:endParaRPr lang="da-DK"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da-DK" dirty="0">
                <a:latin typeface="Verdana" panose="020B0604030504040204" pitchFamily="34" charset="0"/>
                <a:ea typeface="Verdana" panose="020B0604030504040204" pitchFamily="34" charset="0"/>
              </a:rPr>
              <a:t>DBU´s børnesyn og vores forståelse af det</a:t>
            </a:r>
          </a:p>
          <a:p>
            <a:pPr marL="342900" indent="-342900">
              <a:buFont typeface="Arial" panose="020B0604020202020204" pitchFamily="34" charset="0"/>
              <a:buChar char="•"/>
            </a:pPr>
            <a:endParaRPr lang="da-DK"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da-DK" dirty="0">
                <a:latin typeface="Verdana" panose="020B0604030504040204" pitchFamily="34" charset="0"/>
                <a:ea typeface="Verdana" panose="020B0604030504040204" pitchFamily="34" charset="0"/>
              </a:rPr>
              <a:t>Klubbens forventninger til forældre</a:t>
            </a:r>
          </a:p>
          <a:p>
            <a:pPr marL="342900" indent="-342900">
              <a:buFont typeface="Arial" panose="020B0604020202020204" pitchFamily="34" charset="0"/>
              <a:buChar char="•"/>
            </a:pPr>
            <a:endParaRPr lang="da-DK"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da-DK" dirty="0">
                <a:latin typeface="Verdana" panose="020B0604030504040204" pitchFamily="34" charset="0"/>
                <a:ea typeface="Verdana" panose="020B0604030504040204" pitchFamily="34" charset="0"/>
              </a:rPr>
              <a:t>Principper for holdtilmelding og Lige Meget Spilletid</a:t>
            </a:r>
          </a:p>
          <a:p>
            <a:pPr marL="342900" indent="-342900">
              <a:buFont typeface="Arial" panose="020B0604020202020204" pitchFamily="34" charset="0"/>
              <a:buChar char="•"/>
            </a:pPr>
            <a:endParaRPr lang="da-DK"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da-DK" dirty="0">
                <a:latin typeface="Verdana" panose="020B0604030504040204" pitchFamily="34" charset="0"/>
                <a:ea typeface="Verdana" panose="020B0604030504040204" pitchFamily="34" charset="0"/>
              </a:rPr>
              <a:t>Klubbens kontaktpersoner</a:t>
            </a:r>
          </a:p>
          <a:p>
            <a:pPr marL="342900" indent="-342900">
              <a:buFont typeface="Arial" panose="020B0604020202020204" pitchFamily="34" charset="0"/>
              <a:buChar char="•"/>
            </a:pPr>
            <a:endParaRPr lang="da-DK" dirty="0">
              <a:latin typeface="Verdana" panose="020B0604030504040204" pitchFamily="34" charset="0"/>
              <a:ea typeface="Verdana" panose="020B0604030504040204" pitchFamily="34" charset="0"/>
            </a:endParaRPr>
          </a:p>
          <a:p>
            <a:pPr marL="342900" indent="-342900">
              <a:buFont typeface="Arial" panose="020B0604020202020204" pitchFamily="34" charset="0"/>
              <a:buChar char="•"/>
            </a:pPr>
            <a:r>
              <a:rPr lang="da-DK" dirty="0">
                <a:latin typeface="Verdana" panose="020B0604030504040204" pitchFamily="34" charset="0"/>
                <a:ea typeface="Verdana" panose="020B0604030504040204" pitchFamily="34" charset="0"/>
              </a:rPr>
              <a:t>Hvad er vigtigst for børnene når de spiller fodbold</a:t>
            </a:r>
          </a:p>
          <a:p>
            <a:pPr marL="342900" indent="-342900">
              <a:buFont typeface="Arial" panose="020B0604020202020204" pitchFamily="34" charset="0"/>
              <a:buChar char="•"/>
            </a:pPr>
            <a:endParaRPr lang="da-DK" dirty="0">
              <a:latin typeface="DBU"/>
            </a:endParaRPr>
          </a:p>
          <a:p>
            <a:pPr marL="342900" indent="-342900">
              <a:buFont typeface="+mj-lt"/>
              <a:buAutoNum type="arabicPeriod"/>
            </a:pPr>
            <a:endParaRPr lang="da-DK" dirty="0">
              <a:latin typeface="DBU"/>
            </a:endParaRPr>
          </a:p>
        </p:txBody>
      </p:sp>
    </p:spTree>
    <p:extLst>
      <p:ext uri="{BB962C8B-B14F-4D97-AF65-F5344CB8AC3E}">
        <p14:creationId xmlns:p14="http://schemas.microsoft.com/office/powerpoint/2010/main" val="6381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7EDD-9FBB-93ED-71C1-B95C3853E790}"/>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BD5E137F-01FE-E47A-E65C-333B0B06E5A3}"/>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E2391E11-4393-F9B0-ACA3-225557EACC18}"/>
              </a:ext>
            </a:extLst>
          </p:cNvPr>
          <p:cNvSpPr txBox="1"/>
          <p:nvPr/>
        </p:nvSpPr>
        <p:spPr>
          <a:xfrm>
            <a:off x="627940" y="540439"/>
            <a:ext cx="5891514" cy="5109091"/>
          </a:xfrm>
          <a:prstGeom prst="rect">
            <a:avLst/>
          </a:prstGeom>
          <a:noFill/>
        </p:spPr>
        <p:txBody>
          <a:bodyPr wrap="square" rtlCol="0">
            <a:spAutoFit/>
          </a:bodyPr>
          <a:lstStyle/>
          <a:p>
            <a:r>
              <a:rPr lang="da-DK" sz="2800" b="1" dirty="0">
                <a:latin typeface="Verdana" panose="020B0604030504040204" pitchFamily="34" charset="0"/>
                <a:ea typeface="Verdana" panose="020B0604030504040204" pitchFamily="34" charset="0"/>
              </a:rPr>
              <a:t>Børnepolitik</a:t>
            </a:r>
            <a:br>
              <a:rPr lang="da-DK" sz="2800" b="1" dirty="0">
                <a:latin typeface="Verdana" panose="020B0604030504040204" pitchFamily="34" charset="0"/>
                <a:ea typeface="Verdana" panose="020B0604030504040204" pitchFamily="34" charset="0"/>
              </a:rPr>
            </a:br>
            <a:endParaRPr lang="da-DK" sz="2800" b="1" dirty="0">
              <a:latin typeface="Verdana" panose="020B0604030504040204" pitchFamily="34" charset="0"/>
              <a:ea typeface="Verdana" panose="020B0604030504040204" pitchFamily="34" charset="0"/>
            </a:endParaRPr>
          </a:p>
          <a:p>
            <a:endParaRPr lang="da-DK"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I arbejdet med at blive DBU Børneklub har vi som klub skulle udarbejde en børnepolitik, som er et sæt retningslinjer, der skal sikre, at det trygt at sende jeres børn til fodbold i vores klub</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Børnepolitikken kan findes på hjemmesiden</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Børnepolitikken er udarbejdet af …………………… og godkendt i bestyrelsen</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rPr>
              <a:t>Uddrag fra vores børnepolitik………………………….. (indsæt de vigtigste passager fra børnepolitikken)</a:t>
            </a:r>
          </a:p>
        </p:txBody>
      </p:sp>
    </p:spTree>
    <p:extLst>
      <p:ext uri="{BB962C8B-B14F-4D97-AF65-F5344CB8AC3E}">
        <p14:creationId xmlns:p14="http://schemas.microsoft.com/office/powerpoint/2010/main" val="3437547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05857-D06E-70F4-8296-6C75CDE5D828}"/>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52A0B628-EF05-16E1-5112-FA6A5348D68A}"/>
              </a:ext>
            </a:extLst>
          </p:cNvPr>
          <p:cNvPicPr>
            <a:picLocks noChangeAspect="1"/>
          </p:cNvPicPr>
          <p:nvPr/>
        </p:nvPicPr>
        <p:blipFill>
          <a:blip r:embed="rId2"/>
          <a:stretch>
            <a:fillRect/>
          </a:stretch>
        </p:blipFill>
        <p:spPr>
          <a:xfrm>
            <a:off x="8946550" y="540439"/>
            <a:ext cx="2617510" cy="722884"/>
          </a:xfrm>
          <a:prstGeom prst="rect">
            <a:avLst/>
          </a:prstGeom>
        </p:spPr>
      </p:pic>
      <p:sp>
        <p:nvSpPr>
          <p:cNvPr id="3" name="Tekstfelt 2">
            <a:extLst>
              <a:ext uri="{FF2B5EF4-FFF2-40B4-BE49-F238E27FC236}">
                <a16:creationId xmlns:a16="http://schemas.microsoft.com/office/drawing/2014/main" id="{E695F7F4-EE9D-33AC-D569-0C8B98614452}"/>
              </a:ext>
            </a:extLst>
          </p:cNvPr>
          <p:cNvSpPr txBox="1"/>
          <p:nvPr/>
        </p:nvSpPr>
        <p:spPr>
          <a:xfrm>
            <a:off x="627940" y="540439"/>
            <a:ext cx="7812911" cy="830997"/>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rPr>
              <a:t>Børnesynet består af 12 rettigheder </a:t>
            </a:r>
            <a:br>
              <a:rPr lang="da-DK" sz="2400" b="1" dirty="0">
                <a:latin typeface="Verdana" panose="020B0604030504040204" pitchFamily="34" charset="0"/>
                <a:ea typeface="Verdana" panose="020B0604030504040204" pitchFamily="34" charset="0"/>
              </a:rPr>
            </a:br>
            <a:r>
              <a:rPr lang="da-DK" sz="2400" b="1" dirty="0">
                <a:latin typeface="Verdana" panose="020B0604030504040204" pitchFamily="34" charset="0"/>
                <a:ea typeface="Verdana" panose="020B0604030504040204" pitchFamily="34" charset="0"/>
              </a:rPr>
              <a:t>og 10 løfter</a:t>
            </a:r>
          </a:p>
        </p:txBody>
      </p:sp>
      <p:graphicFrame>
        <p:nvGraphicFramePr>
          <p:cNvPr id="8" name="Tabel 2">
            <a:extLst>
              <a:ext uri="{FF2B5EF4-FFF2-40B4-BE49-F238E27FC236}">
                <a16:creationId xmlns:a16="http://schemas.microsoft.com/office/drawing/2014/main" id="{0FCF43ED-AB78-C0B5-083E-427D5AAC38BE}"/>
              </a:ext>
            </a:extLst>
          </p:cNvPr>
          <p:cNvGraphicFramePr>
            <a:graphicFrameLocks noGrp="1"/>
          </p:cNvGraphicFramePr>
          <p:nvPr>
            <p:extLst>
              <p:ext uri="{D42A27DB-BD31-4B8C-83A1-F6EECF244321}">
                <p14:modId xmlns:p14="http://schemas.microsoft.com/office/powerpoint/2010/main" val="1727336163"/>
              </p:ext>
            </p:extLst>
          </p:nvPr>
        </p:nvGraphicFramePr>
        <p:xfrm>
          <a:off x="1544316" y="1390497"/>
          <a:ext cx="8483604" cy="5467503"/>
        </p:xfrm>
        <a:graphic>
          <a:graphicData uri="http://schemas.openxmlformats.org/drawingml/2006/table">
            <a:tbl>
              <a:tblPr firstRow="1" bandRow="1">
                <a:solidFill>
                  <a:srgbClr val="C00000"/>
                </a:solidFill>
                <a:tableStyleId>{2D5ABB26-0587-4C30-8999-92F81FD0307C}</a:tableStyleId>
              </a:tblPr>
              <a:tblGrid>
                <a:gridCol w="4241802">
                  <a:extLst>
                    <a:ext uri="{9D8B030D-6E8A-4147-A177-3AD203B41FA5}">
                      <a16:colId xmlns:a16="http://schemas.microsoft.com/office/drawing/2014/main" val="4189234818"/>
                    </a:ext>
                  </a:extLst>
                </a:gridCol>
                <a:gridCol w="4241802">
                  <a:extLst>
                    <a:ext uri="{9D8B030D-6E8A-4147-A177-3AD203B41FA5}">
                      <a16:colId xmlns:a16="http://schemas.microsoft.com/office/drawing/2014/main" val="170578448"/>
                    </a:ext>
                  </a:extLst>
                </a:gridCol>
              </a:tblGrid>
              <a:tr h="493530">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r>
                        <a:rPr lang="da-DK" sz="1500" b="0" dirty="0">
                          <a:solidFill>
                            <a:schemeClr val="bg1"/>
                          </a:solidFill>
                          <a:latin typeface="Verdana" panose="020B0604030504040204" pitchFamily="34" charset="0"/>
                          <a:ea typeface="Verdana" panose="020B0604030504040204" pitchFamily="34" charset="0"/>
                        </a:rPr>
                        <a:t>1: Alle børn har ret til fodbold</a:t>
                      </a: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69875" algn="l"/>
                        </a:tabLst>
                        <a:defRPr/>
                      </a:pPr>
                      <a:r>
                        <a:rPr lang="da-DK" sz="1500" b="0" dirty="0">
                          <a:solidFill>
                            <a:schemeClr val="bg1"/>
                          </a:solidFill>
                          <a:latin typeface="Verdana" panose="020B0604030504040204" pitchFamily="34" charset="0"/>
                          <a:ea typeface="Verdana" panose="020B0604030504040204" pitchFamily="34" charset="0"/>
                        </a:rPr>
                        <a:t>7:</a:t>
                      </a:r>
                      <a:r>
                        <a:rPr lang="da-DK" sz="1500" dirty="0">
                          <a:solidFill>
                            <a:schemeClr val="bg1"/>
                          </a:solidFill>
                          <a:latin typeface="Verdana" panose="020B0604030504040204" pitchFamily="34" charset="0"/>
                          <a:ea typeface="Verdana" panose="020B0604030504040204" pitchFamily="34" charset="0"/>
                        </a:rPr>
                        <a:t>	</a:t>
                      </a:r>
                      <a:r>
                        <a:rPr lang="da-DK" sz="1500" b="0" dirty="0">
                          <a:solidFill>
                            <a:schemeClr val="bg1"/>
                          </a:solidFill>
                          <a:latin typeface="Verdana" panose="020B0604030504040204" pitchFamily="34" charset="0"/>
                          <a:ea typeface="Verdana" panose="020B0604030504040204" pitchFamily="34" charset="0"/>
                        </a:rPr>
                        <a:t>Alle børn har til, at være på dannelsesrejse</a:t>
                      </a: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4951363"/>
                  </a:ext>
                </a:extLst>
              </a:tr>
              <a:tr h="11517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r>
                        <a:rPr lang="da-DK" sz="1500" b="0" dirty="0">
                          <a:solidFill>
                            <a:schemeClr val="bg1"/>
                          </a:solidFill>
                          <a:latin typeface="Verdana" panose="020B0604030504040204" pitchFamily="34" charset="0"/>
                          <a:ea typeface="Verdana" panose="020B0604030504040204" pitchFamily="34" charset="0"/>
                        </a:rPr>
                        <a:t>2:</a:t>
                      </a:r>
                      <a:r>
                        <a:rPr lang="da-DK" sz="1500" dirty="0">
                          <a:solidFill>
                            <a:schemeClr val="bg1"/>
                          </a:solidFill>
                          <a:latin typeface="Verdana" panose="020B0604030504040204" pitchFamily="34" charset="0"/>
                          <a:ea typeface="Verdana" panose="020B0604030504040204" pitchFamily="34" charset="0"/>
                        </a:rPr>
                        <a:t> Alle børn har ret til fodbold uden nogen form for diskrimination</a:t>
                      </a:r>
                      <a:endParaRPr lang="da-DK" sz="1500" dirty="0">
                        <a:solidFill>
                          <a:schemeClr val="bg1"/>
                        </a:solidFill>
                        <a:latin typeface="Verdana" panose="020B0604030504040204" pitchFamily="34" charset="0"/>
                        <a:ea typeface="Verdana" panose="020B0604030504040204" pitchFamily="34" charset="0"/>
                        <a:cs typeface="Gotham Black" pitchFamily="50" charset="0"/>
                      </a:endParaRP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69875" algn="l"/>
                        </a:tabLst>
                        <a:defRPr/>
                      </a:pPr>
                      <a:r>
                        <a:rPr lang="da-DK" sz="1500" b="0" dirty="0">
                          <a:solidFill>
                            <a:schemeClr val="bg1"/>
                          </a:solidFill>
                          <a:latin typeface="Verdana" panose="020B0604030504040204" pitchFamily="34" charset="0"/>
                          <a:ea typeface="Verdana" panose="020B0604030504040204" pitchFamily="34" charset="0"/>
                        </a:rPr>
                        <a:t>8:</a:t>
                      </a:r>
                      <a:r>
                        <a:rPr lang="da-DK" sz="1500" dirty="0">
                          <a:solidFill>
                            <a:schemeClr val="bg1"/>
                          </a:solidFill>
                          <a:latin typeface="Verdana" panose="020B0604030504040204" pitchFamily="34" charset="0"/>
                          <a:ea typeface="Verdana" panose="020B0604030504040204" pitchFamily="34" charset="0"/>
                        </a:rPr>
                        <a:t>	</a:t>
                      </a:r>
                      <a:r>
                        <a:rPr lang="da-DK" sz="1500" b="0" dirty="0">
                          <a:solidFill>
                            <a:schemeClr val="bg1"/>
                          </a:solidFill>
                          <a:latin typeface="Verdana" panose="020B0604030504040204" pitchFamily="34" charset="0"/>
                          <a:ea typeface="Verdana" panose="020B0604030504040204" pitchFamily="34" charset="0"/>
                        </a:rPr>
                        <a:t>Alle børn har til selv at vælge</a:t>
                      </a:r>
                      <a:endParaRPr lang="da-DK" sz="1500" dirty="0">
                        <a:solidFill>
                          <a:schemeClr val="bg1"/>
                        </a:solidFill>
                        <a:latin typeface="Verdana" panose="020B0604030504040204" pitchFamily="34" charset="0"/>
                        <a:ea typeface="Verdana" panose="020B0604030504040204" pitchFamily="34" charset="0"/>
                      </a:endParaRP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527858136"/>
                  </a:ext>
                </a:extLst>
              </a:tr>
              <a:tr h="932341">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r>
                        <a:rPr lang="da-DK" sz="1500" b="0" dirty="0">
                          <a:solidFill>
                            <a:schemeClr val="bg1"/>
                          </a:solidFill>
                          <a:latin typeface="Verdana" panose="020B0604030504040204" pitchFamily="34" charset="0"/>
                          <a:ea typeface="Verdana" panose="020B0604030504040204" pitchFamily="34" charset="0"/>
                        </a:rPr>
                        <a:t>3: Alle børn har til, at udvikling sker på deres præmisser</a:t>
                      </a:r>
                      <a:endParaRPr lang="da-DK" sz="1500" b="0" dirty="0">
                        <a:solidFill>
                          <a:schemeClr val="bg1"/>
                        </a:solidFill>
                        <a:latin typeface="Verdana" panose="020B0604030504040204" pitchFamily="34" charset="0"/>
                        <a:ea typeface="Verdana" panose="020B0604030504040204" pitchFamily="34" charset="0"/>
                        <a:cs typeface="Gotham Black" pitchFamily="50" charset="0"/>
                      </a:endParaRP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69875" algn="l"/>
                        </a:tabLst>
                        <a:defRPr/>
                      </a:pPr>
                      <a:r>
                        <a:rPr lang="da-DK" sz="1500" b="0" dirty="0">
                          <a:solidFill>
                            <a:schemeClr val="bg1"/>
                          </a:solidFill>
                          <a:latin typeface="Verdana" panose="020B0604030504040204" pitchFamily="34" charset="0"/>
                          <a:ea typeface="Verdana" panose="020B0604030504040204" pitchFamily="34" charset="0"/>
                        </a:rPr>
                        <a:t>9:</a:t>
                      </a:r>
                      <a:r>
                        <a:rPr lang="da-DK" sz="1500" dirty="0">
                          <a:solidFill>
                            <a:schemeClr val="bg1"/>
                          </a:solidFill>
                          <a:latin typeface="Verdana" panose="020B0604030504040204" pitchFamily="34" charset="0"/>
                          <a:ea typeface="Verdana" panose="020B0604030504040204" pitchFamily="34" charset="0"/>
                        </a:rPr>
                        <a:t>	</a:t>
                      </a:r>
                      <a:r>
                        <a:rPr lang="da-DK" sz="1500" b="0" dirty="0">
                          <a:solidFill>
                            <a:schemeClr val="bg1"/>
                          </a:solidFill>
                          <a:latin typeface="Verdana" panose="020B0604030504040204" pitchFamily="34" charset="0"/>
                          <a:ea typeface="Verdana" panose="020B0604030504040204" pitchFamily="34" charset="0"/>
                        </a:rPr>
                        <a:t>Alle børn har til social sikkerhed</a:t>
                      </a:r>
                      <a:endParaRPr lang="da-DK" sz="1500" dirty="0">
                        <a:solidFill>
                          <a:schemeClr val="bg1"/>
                        </a:solidFill>
                        <a:latin typeface="Verdana" panose="020B0604030504040204" pitchFamily="34" charset="0"/>
                        <a:ea typeface="Verdana" panose="020B0604030504040204" pitchFamily="34" charset="0"/>
                      </a:endParaRP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4027412268"/>
                  </a:ext>
                </a:extLst>
              </a:tr>
              <a:tr h="115174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endParaRPr lang="da-DK" sz="1500" b="0" dirty="0">
                        <a:solidFill>
                          <a:schemeClr val="bg1"/>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r>
                        <a:rPr lang="da-DK" sz="1500" b="0" dirty="0">
                          <a:solidFill>
                            <a:schemeClr val="bg1"/>
                          </a:solidFill>
                          <a:latin typeface="Verdana" panose="020B0604030504040204" pitchFamily="34" charset="0"/>
                          <a:ea typeface="Verdana" panose="020B0604030504040204" pitchFamily="34" charset="0"/>
                        </a:rPr>
                        <a:t>4: Alle børn har til, at deres forældre ses som ressourcepersoner</a:t>
                      </a:r>
                    </a:p>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endParaRPr lang="da-DK" sz="1500" dirty="0">
                        <a:solidFill>
                          <a:schemeClr val="bg1"/>
                        </a:solidFill>
                        <a:latin typeface="Verdana" panose="020B0604030504040204" pitchFamily="34" charset="0"/>
                        <a:ea typeface="Verdana" panose="020B0604030504040204" pitchFamily="34" charset="0"/>
                      </a:endParaRP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69875" algn="l"/>
                        </a:tabLst>
                        <a:defRPr/>
                      </a:pPr>
                      <a:r>
                        <a:rPr lang="da-DK" sz="1500" b="0" dirty="0">
                          <a:solidFill>
                            <a:schemeClr val="bg1"/>
                          </a:solidFill>
                          <a:latin typeface="Verdana" panose="020B0604030504040204" pitchFamily="34" charset="0"/>
                          <a:ea typeface="Verdana" panose="020B0604030504040204" pitchFamily="34" charset="0"/>
                        </a:rPr>
                        <a:t>10: Alle børn har til børneopdragelse</a:t>
                      </a:r>
                      <a:endParaRPr lang="da-DK" sz="1500" dirty="0">
                        <a:solidFill>
                          <a:schemeClr val="bg1"/>
                        </a:solidFill>
                        <a:latin typeface="Verdana" panose="020B0604030504040204" pitchFamily="34" charset="0"/>
                        <a:ea typeface="Verdana" panose="020B0604030504040204" pitchFamily="34" charset="0"/>
                      </a:endParaRP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41650524"/>
                  </a:ext>
                </a:extLst>
              </a:tr>
              <a:tr h="71293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r>
                        <a:rPr lang="da-DK" sz="1500" b="0" dirty="0">
                          <a:solidFill>
                            <a:schemeClr val="bg1"/>
                          </a:solidFill>
                          <a:latin typeface="Verdana" panose="020B0604030504040204" pitchFamily="34" charset="0"/>
                          <a:ea typeface="Verdana" panose="020B0604030504040204" pitchFamily="34" charset="0"/>
                        </a:rPr>
                        <a:t>5:</a:t>
                      </a:r>
                      <a:r>
                        <a:rPr lang="da-DK" sz="1500" dirty="0">
                          <a:solidFill>
                            <a:schemeClr val="bg1"/>
                          </a:solidFill>
                          <a:latin typeface="Verdana" panose="020B0604030504040204" pitchFamily="34" charset="0"/>
                          <a:ea typeface="Verdana" panose="020B0604030504040204" pitchFamily="34" charset="0"/>
                        </a:rPr>
                        <a:t> </a:t>
                      </a:r>
                      <a:r>
                        <a:rPr lang="da-DK" sz="1500" b="0" dirty="0">
                          <a:solidFill>
                            <a:schemeClr val="bg1"/>
                          </a:solidFill>
                          <a:latin typeface="Verdana" panose="020B0604030504040204" pitchFamily="34" charset="0"/>
                          <a:ea typeface="Verdana" panose="020B0604030504040204" pitchFamily="34" charset="0"/>
                        </a:rPr>
                        <a:t>Alle børn har til et godt børneliv</a:t>
                      </a:r>
                      <a:endParaRPr lang="da-DK" sz="1500" dirty="0">
                        <a:solidFill>
                          <a:schemeClr val="bg1"/>
                        </a:solidFill>
                        <a:latin typeface="Verdana" panose="020B0604030504040204" pitchFamily="34" charset="0"/>
                        <a:ea typeface="Verdana" panose="020B0604030504040204" pitchFamily="34" charset="0"/>
                      </a:endParaRP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69875" algn="l"/>
                        </a:tabLst>
                        <a:defRPr/>
                      </a:pPr>
                      <a:r>
                        <a:rPr lang="da-DK" sz="1500" b="0" dirty="0">
                          <a:solidFill>
                            <a:schemeClr val="bg1"/>
                          </a:solidFill>
                          <a:latin typeface="Verdana" panose="020B0604030504040204" pitchFamily="34" charset="0"/>
                          <a:ea typeface="Verdana" panose="020B0604030504040204" pitchFamily="34" charset="0"/>
                        </a:rPr>
                        <a:t>11: Alle børn har til, at der bliver ført periodiske tilsyn af deres trænings- og kampmiljø</a:t>
                      </a:r>
                      <a:endParaRPr lang="da-DK" sz="1500" dirty="0">
                        <a:solidFill>
                          <a:schemeClr val="bg1"/>
                        </a:solidFill>
                        <a:latin typeface="Verdana" panose="020B0604030504040204" pitchFamily="34" charset="0"/>
                        <a:ea typeface="Verdana" panose="020B0604030504040204" pitchFamily="34" charset="0"/>
                      </a:endParaRP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2171687"/>
                  </a:ext>
                </a:extLst>
              </a:tr>
              <a:tr h="932341">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endParaRPr lang="da-DK" sz="1500" b="0" dirty="0">
                        <a:solidFill>
                          <a:schemeClr val="bg1"/>
                        </a:solidFill>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r>
                        <a:rPr lang="da-DK" sz="1500" b="0" dirty="0">
                          <a:solidFill>
                            <a:schemeClr val="bg1"/>
                          </a:solidFill>
                          <a:latin typeface="Verdana" panose="020B0604030504040204" pitchFamily="34" charset="0"/>
                          <a:ea typeface="Verdana" panose="020B0604030504040204" pitchFamily="34" charset="0"/>
                        </a:rPr>
                        <a:t>6:</a:t>
                      </a:r>
                      <a:r>
                        <a:rPr lang="da-DK" sz="1500" dirty="0">
                          <a:solidFill>
                            <a:schemeClr val="bg1"/>
                          </a:solidFill>
                          <a:latin typeface="Verdana" panose="020B0604030504040204" pitchFamily="34" charset="0"/>
                          <a:ea typeface="Verdana" panose="020B0604030504040204" pitchFamily="34" charset="0"/>
                        </a:rPr>
                        <a:t> </a:t>
                      </a:r>
                      <a:r>
                        <a:rPr lang="da-DK" sz="1500" b="0" dirty="0">
                          <a:solidFill>
                            <a:schemeClr val="bg1"/>
                          </a:solidFill>
                          <a:latin typeface="Verdana" panose="020B0604030504040204" pitchFamily="34" charset="0"/>
                          <a:ea typeface="Verdana" panose="020B0604030504040204" pitchFamily="34" charset="0"/>
                        </a:rPr>
                        <a:t>Alle børn har til, at være en del af noget større</a:t>
                      </a:r>
                    </a:p>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endParaRPr lang="da-DK" sz="1500" dirty="0">
                        <a:solidFill>
                          <a:schemeClr val="bg1"/>
                        </a:solidFill>
                        <a:latin typeface="Verdana" panose="020B0604030504040204" pitchFamily="34" charset="0"/>
                        <a:ea typeface="Verdana" panose="020B0604030504040204" pitchFamily="34" charset="0"/>
                      </a:endParaRP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269875" algn="l"/>
                        </a:tabLst>
                        <a:defRPr/>
                      </a:pPr>
                      <a:r>
                        <a:rPr lang="da-DK" sz="1500" b="0" dirty="0">
                          <a:solidFill>
                            <a:schemeClr val="bg1"/>
                          </a:solidFill>
                          <a:latin typeface="Verdana" panose="020B0604030504040204" pitchFamily="34" charset="0"/>
                          <a:ea typeface="Verdana" panose="020B0604030504040204" pitchFamily="34" charset="0"/>
                        </a:rPr>
                        <a:t>12: Alle børn har til, at DBU’s 10 Børneløfter overholdes</a:t>
                      </a:r>
                      <a:endParaRPr lang="da-DK" sz="1500" dirty="0">
                        <a:solidFill>
                          <a:schemeClr val="bg1"/>
                        </a:solidFill>
                        <a:latin typeface="Verdana" panose="020B0604030504040204" pitchFamily="34" charset="0"/>
                        <a:ea typeface="Verdana" panose="020B0604030504040204" pitchFamily="34" charset="0"/>
                      </a:endParaRPr>
                    </a:p>
                  </a:txBody>
                  <a:tcPr marL="58091" marR="58091" marT="29045" marB="290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449999826"/>
                  </a:ext>
                </a:extLst>
              </a:tr>
            </a:tbl>
          </a:graphicData>
        </a:graphic>
      </p:graphicFrame>
    </p:spTree>
    <p:extLst>
      <p:ext uri="{BB962C8B-B14F-4D97-AF65-F5344CB8AC3E}">
        <p14:creationId xmlns:p14="http://schemas.microsoft.com/office/powerpoint/2010/main" val="4291744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F9DB3-C7D9-34A6-781F-15DE92C6C06E}"/>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745838FD-59E0-07FE-2AE6-705377954B56}"/>
              </a:ext>
            </a:extLst>
          </p:cNvPr>
          <p:cNvPicPr>
            <a:picLocks noChangeAspect="1"/>
          </p:cNvPicPr>
          <p:nvPr/>
        </p:nvPicPr>
        <p:blipFill>
          <a:blip r:embed="rId2"/>
          <a:stretch>
            <a:fillRect/>
          </a:stretch>
        </p:blipFill>
        <p:spPr>
          <a:xfrm>
            <a:off x="8946550" y="540439"/>
            <a:ext cx="2617510" cy="722884"/>
          </a:xfrm>
          <a:prstGeom prst="rect">
            <a:avLst/>
          </a:prstGeom>
        </p:spPr>
      </p:pic>
      <p:graphicFrame>
        <p:nvGraphicFramePr>
          <p:cNvPr id="4" name="Tabel 2">
            <a:extLst>
              <a:ext uri="{FF2B5EF4-FFF2-40B4-BE49-F238E27FC236}">
                <a16:creationId xmlns:a16="http://schemas.microsoft.com/office/drawing/2014/main" id="{DA86BDA5-C7D9-8910-8C2D-B9AAB0483AE9}"/>
              </a:ext>
            </a:extLst>
          </p:cNvPr>
          <p:cNvGraphicFramePr>
            <a:graphicFrameLocks noGrp="1"/>
          </p:cNvGraphicFramePr>
          <p:nvPr>
            <p:extLst>
              <p:ext uri="{D42A27DB-BD31-4B8C-83A1-F6EECF244321}">
                <p14:modId xmlns:p14="http://schemas.microsoft.com/office/powerpoint/2010/main" val="570131947"/>
              </p:ext>
            </p:extLst>
          </p:nvPr>
        </p:nvGraphicFramePr>
        <p:xfrm>
          <a:off x="1260530" y="1802752"/>
          <a:ext cx="9670939" cy="3743631"/>
        </p:xfrm>
        <a:graphic>
          <a:graphicData uri="http://schemas.openxmlformats.org/drawingml/2006/table">
            <a:tbl>
              <a:tblPr firstRow="1" bandRow="1">
                <a:solidFill>
                  <a:srgbClr val="C00000"/>
                </a:solidFill>
                <a:tableStyleId>{5C22544A-7EE6-4342-B048-85BDC9FD1C3A}</a:tableStyleId>
              </a:tblPr>
              <a:tblGrid>
                <a:gridCol w="3598464">
                  <a:extLst>
                    <a:ext uri="{9D8B030D-6E8A-4147-A177-3AD203B41FA5}">
                      <a16:colId xmlns:a16="http://schemas.microsoft.com/office/drawing/2014/main" val="2253102866"/>
                    </a:ext>
                  </a:extLst>
                </a:gridCol>
                <a:gridCol w="6072475">
                  <a:extLst>
                    <a:ext uri="{9D8B030D-6E8A-4147-A177-3AD203B41FA5}">
                      <a16:colId xmlns:a16="http://schemas.microsoft.com/office/drawing/2014/main" val="3581192522"/>
                    </a:ext>
                  </a:extLst>
                </a:gridCol>
              </a:tblGrid>
              <a:tr h="41983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a-DK" sz="1800" b="1" dirty="0">
                          <a:solidFill>
                            <a:schemeClr val="tx1"/>
                          </a:solidFill>
                          <a:latin typeface="Verdana" panose="020B0604030504040204" pitchFamily="34" charset="0"/>
                          <a:ea typeface="Verdana" panose="020B0604030504040204" pitchFamily="34" charset="0"/>
                        </a:rPr>
                        <a:t>VÆRDIER</a:t>
                      </a:r>
                    </a:p>
                  </a:txBody>
                  <a:tcPr>
                    <a:lnB w="12700" cap="flat" cmpd="sng" algn="ctr">
                      <a:solidFill>
                        <a:schemeClr val="bg1"/>
                      </a:solidFill>
                      <a:prstDash val="solid"/>
                      <a:round/>
                      <a:headEnd type="none" w="med" len="med"/>
                      <a:tailEnd type="none" w="med" len="med"/>
                    </a:lnB>
                    <a:solidFill>
                      <a:srgbClr val="DDDDDD"/>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da-DK" sz="1800" b="1" dirty="0">
                          <a:solidFill>
                            <a:schemeClr val="tx1"/>
                          </a:solidFill>
                          <a:latin typeface="Verdana" panose="020B0604030504040204" pitchFamily="34" charset="0"/>
                          <a:ea typeface="Verdana" panose="020B0604030504040204" pitchFamily="34" charset="0"/>
                        </a:rPr>
                        <a:t>MIDLER TIL AT UNDERSTØTTE VÆRDIERNE</a:t>
                      </a:r>
                    </a:p>
                  </a:txBody>
                  <a:tcPr>
                    <a:lnB w="12700" cap="flat" cmpd="sng" algn="ctr">
                      <a:solidFill>
                        <a:schemeClr val="bg1"/>
                      </a:solidFill>
                      <a:prstDash val="solid"/>
                      <a:round/>
                      <a:headEnd type="none" w="med" len="med"/>
                      <a:tailEnd type="none" w="med" len="med"/>
                    </a:lnB>
                    <a:solidFill>
                      <a:srgbClr val="DDDDDD"/>
                    </a:solidFill>
                  </a:tcPr>
                </a:tc>
                <a:extLst>
                  <a:ext uri="{0D108BD9-81ED-4DB2-BD59-A6C34878D82A}">
                    <a16:rowId xmlns:a16="http://schemas.microsoft.com/office/drawing/2014/main" val="4239131905"/>
                  </a:ext>
                </a:extLst>
              </a:tr>
              <a:tr h="439329">
                <a:tc>
                  <a:txBody>
                    <a:bodyPr/>
                    <a:lstStyle/>
                    <a:p>
                      <a:pPr marL="180975" marR="0" lvl="0" indent="-180975" algn="l" defTabSz="457200" rtl="0" eaLnBrk="1" fontAlgn="auto" latinLnBrk="0" hangingPunct="1">
                        <a:lnSpc>
                          <a:spcPct val="100000"/>
                        </a:lnSpc>
                        <a:spcBef>
                          <a:spcPts val="0"/>
                        </a:spcBef>
                        <a:spcAft>
                          <a:spcPts val="0"/>
                        </a:spcAft>
                        <a:buClrTx/>
                        <a:buSzTx/>
                        <a:buFontTx/>
                        <a:buAutoNum type="arabicPeriod"/>
                        <a:tabLst/>
                        <a:defRPr/>
                      </a:pPr>
                      <a:r>
                        <a:rPr lang="da-DK" sz="1800" b="0" dirty="0">
                          <a:solidFill>
                            <a:schemeClr val="bg1"/>
                          </a:solidFill>
                          <a:latin typeface="Verdana" panose="020B0604030504040204" pitchFamily="34" charset="0"/>
                          <a:ea typeface="Verdana" panose="020B0604030504040204" pitchFamily="34" charset="0"/>
                        </a:rPr>
                        <a:t> Vær børnefokuseret</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b="0" dirty="0">
                          <a:solidFill>
                            <a:schemeClr val="bg1"/>
                          </a:solidFill>
                          <a:latin typeface="Verdana" panose="020B0604030504040204" pitchFamily="34" charset="0"/>
                          <a:ea typeface="Verdana" panose="020B0604030504040204" pitchFamily="34" charset="0"/>
                        </a:rPr>
                        <a:t>4. Gør det sjovt og trygt</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2209820881"/>
                  </a:ext>
                </a:extLst>
              </a:tr>
              <a:tr h="7347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b="0" dirty="0">
                          <a:solidFill>
                            <a:schemeClr val="bg1"/>
                          </a:solidFill>
                          <a:latin typeface="Verdana" panose="020B0604030504040204" pitchFamily="34" charset="0"/>
                          <a:ea typeface="Verdana" panose="020B0604030504040204" pitchFamily="34" charset="0"/>
                        </a:rPr>
                        <a:t>2. Vær holistisk</a:t>
                      </a:r>
                    </a:p>
                  </a:txBody>
                  <a:tcPr>
                    <a:lnT w="12700" cap="flat" cmpd="sng" algn="ctr">
                      <a:solidFill>
                        <a:schemeClr val="bg1"/>
                      </a:solidFill>
                      <a:prstDash val="solid"/>
                      <a:round/>
                      <a:headEnd type="none" w="med" len="med"/>
                      <a:tailEnd type="none" w="med" len="med"/>
                    </a:lnT>
                    <a:solidFill>
                      <a:srgbClr val="FF0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b="0" dirty="0">
                          <a:solidFill>
                            <a:schemeClr val="bg1"/>
                          </a:solidFill>
                          <a:latin typeface="Verdana" panose="020B0604030504040204" pitchFamily="34" charset="0"/>
                          <a:ea typeface="Verdana" panose="020B0604030504040204" pitchFamily="34" charset="0"/>
                        </a:rPr>
                        <a:t>5. Prioriter kærligheden til fodbold over læring af fodbold</a:t>
                      </a:r>
                    </a:p>
                  </a:txBody>
                  <a:tcPr>
                    <a:lnT w="12700" cap="flat" cmpd="sng" algn="ctr">
                      <a:solidFill>
                        <a:schemeClr val="bg1"/>
                      </a:solidFill>
                      <a:prstDash val="solid"/>
                      <a:round/>
                      <a:headEnd type="none" w="med" len="med"/>
                      <a:tailEnd type="none" w="med" len="med"/>
                    </a:lnT>
                    <a:solidFill>
                      <a:srgbClr val="FF0000"/>
                    </a:solidFill>
                  </a:tcPr>
                </a:tc>
                <a:extLst>
                  <a:ext uri="{0D108BD9-81ED-4DB2-BD59-A6C34878D82A}">
                    <a16:rowId xmlns:a16="http://schemas.microsoft.com/office/drawing/2014/main" val="2355237869"/>
                  </a:ext>
                </a:extLst>
              </a:tr>
              <a:tr h="43475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b="0" dirty="0">
                          <a:solidFill>
                            <a:schemeClr val="bg1"/>
                          </a:solidFill>
                          <a:latin typeface="Verdana" panose="020B0604030504040204" pitchFamily="34" charset="0"/>
                          <a:ea typeface="Verdana" panose="020B0604030504040204" pitchFamily="34" charset="0"/>
                        </a:rPr>
                        <a:t>3. Vær inkluderende</a:t>
                      </a:r>
                    </a:p>
                  </a:txBody>
                  <a:tcPr>
                    <a:solidFill>
                      <a:srgbClr val="C00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b="0" dirty="0">
                          <a:solidFill>
                            <a:schemeClr val="bg1"/>
                          </a:solidFill>
                          <a:latin typeface="Verdana" panose="020B0604030504040204" pitchFamily="34" charset="0"/>
                          <a:ea typeface="Verdana" panose="020B0604030504040204" pitchFamily="34" charset="0"/>
                        </a:rPr>
                        <a:t>6. Hav fokus på de grundlæggende færdigheder</a:t>
                      </a:r>
                    </a:p>
                  </a:txBody>
                  <a:tcPr>
                    <a:solidFill>
                      <a:srgbClr val="C00000"/>
                    </a:solidFill>
                  </a:tcPr>
                </a:tc>
                <a:extLst>
                  <a:ext uri="{0D108BD9-81ED-4DB2-BD59-A6C34878D82A}">
                    <a16:rowId xmlns:a16="http://schemas.microsoft.com/office/drawing/2014/main" val="3624597908"/>
                  </a:ext>
                </a:extLst>
              </a:tr>
              <a:tr h="419839">
                <a:tc>
                  <a:txBody>
                    <a:bodyPr/>
                    <a:lstStyle/>
                    <a:p>
                      <a:endParaRPr lang="da-DK" sz="1800">
                        <a:solidFill>
                          <a:schemeClr val="bg1"/>
                        </a:solidFill>
                        <a:latin typeface="Verdana" panose="020B0604030504040204" pitchFamily="34" charset="0"/>
                        <a:ea typeface="Verdana" panose="020B0604030504040204" pitchFamily="34" charset="0"/>
                      </a:endParaRPr>
                    </a:p>
                  </a:txBody>
                  <a:tcPr>
                    <a:solidFill>
                      <a:srgbClr val="FF0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b="0" dirty="0">
                          <a:solidFill>
                            <a:schemeClr val="bg1"/>
                          </a:solidFill>
                          <a:latin typeface="Verdana" panose="020B0604030504040204" pitchFamily="34" charset="0"/>
                          <a:ea typeface="Verdana" panose="020B0604030504040204" pitchFamily="34" charset="0"/>
                        </a:rPr>
                        <a:t>7. Engager forældre med anerkendelse</a:t>
                      </a:r>
                    </a:p>
                  </a:txBody>
                  <a:tcPr>
                    <a:solidFill>
                      <a:srgbClr val="FF0000"/>
                    </a:solidFill>
                  </a:tcPr>
                </a:tc>
                <a:extLst>
                  <a:ext uri="{0D108BD9-81ED-4DB2-BD59-A6C34878D82A}">
                    <a16:rowId xmlns:a16="http://schemas.microsoft.com/office/drawing/2014/main" val="3163737698"/>
                  </a:ext>
                </a:extLst>
              </a:tr>
              <a:tr h="419839">
                <a:tc>
                  <a:txBody>
                    <a:bodyPr/>
                    <a:lstStyle/>
                    <a:p>
                      <a:endParaRPr lang="da-DK" sz="1800">
                        <a:solidFill>
                          <a:schemeClr val="bg1"/>
                        </a:solidFill>
                        <a:latin typeface="Verdana" panose="020B0604030504040204" pitchFamily="34" charset="0"/>
                        <a:ea typeface="Verdana" panose="020B0604030504040204" pitchFamily="34" charset="0"/>
                      </a:endParaRPr>
                    </a:p>
                  </a:txBody>
                  <a:tcPr>
                    <a:solidFill>
                      <a:srgbClr val="C00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b="0" dirty="0">
                          <a:solidFill>
                            <a:schemeClr val="bg1"/>
                          </a:solidFill>
                          <a:latin typeface="Verdana" panose="020B0604030504040204" pitchFamily="34" charset="0"/>
                          <a:ea typeface="Verdana" panose="020B0604030504040204" pitchFamily="34" charset="0"/>
                        </a:rPr>
                        <a:t>8. Planlæg træning med progression</a:t>
                      </a:r>
                    </a:p>
                  </a:txBody>
                  <a:tcPr>
                    <a:solidFill>
                      <a:srgbClr val="C00000"/>
                    </a:solidFill>
                  </a:tcPr>
                </a:tc>
                <a:extLst>
                  <a:ext uri="{0D108BD9-81ED-4DB2-BD59-A6C34878D82A}">
                    <a16:rowId xmlns:a16="http://schemas.microsoft.com/office/drawing/2014/main" val="3380647556"/>
                  </a:ext>
                </a:extLst>
              </a:tr>
              <a:tr h="455476">
                <a:tc>
                  <a:txBody>
                    <a:bodyPr/>
                    <a:lstStyle/>
                    <a:p>
                      <a:pPr marL="180975" marR="0" lvl="0" indent="0" algn="l" defTabSz="457200" rtl="0" eaLnBrk="1" fontAlgn="auto" latinLnBrk="0" hangingPunct="1">
                        <a:lnSpc>
                          <a:spcPct val="100000"/>
                        </a:lnSpc>
                        <a:spcBef>
                          <a:spcPts val="0"/>
                        </a:spcBef>
                        <a:spcAft>
                          <a:spcPts val="0"/>
                        </a:spcAft>
                        <a:buClrTx/>
                        <a:buSzTx/>
                        <a:buFontTx/>
                        <a:buNone/>
                        <a:tabLst/>
                        <a:defRPr/>
                      </a:pPr>
                      <a:endParaRPr lang="da-DK" sz="1800" b="0">
                        <a:solidFill>
                          <a:schemeClr val="bg1"/>
                        </a:solidFill>
                        <a:latin typeface="Verdana" panose="020B0604030504040204" pitchFamily="34" charset="0"/>
                        <a:ea typeface="Verdana" panose="020B0604030504040204" pitchFamily="34" charset="0"/>
                      </a:endParaRPr>
                    </a:p>
                  </a:txBody>
                  <a:tcPr>
                    <a:solidFill>
                      <a:srgbClr val="FF0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b="0" dirty="0">
                          <a:solidFill>
                            <a:schemeClr val="bg1"/>
                          </a:solidFill>
                          <a:latin typeface="Verdana" panose="020B0604030504040204" pitchFamily="34" charset="0"/>
                          <a:ea typeface="Verdana" panose="020B0604030504040204" pitchFamily="34" charset="0"/>
                        </a:rPr>
                        <a:t>9. Brug forskellige metoder til at opnå læring</a:t>
                      </a:r>
                    </a:p>
                  </a:txBody>
                  <a:tcPr>
                    <a:solidFill>
                      <a:srgbClr val="FF0000"/>
                    </a:solidFill>
                  </a:tcPr>
                </a:tc>
                <a:extLst>
                  <a:ext uri="{0D108BD9-81ED-4DB2-BD59-A6C34878D82A}">
                    <a16:rowId xmlns:a16="http://schemas.microsoft.com/office/drawing/2014/main" val="1679508325"/>
                  </a:ext>
                </a:extLst>
              </a:tr>
              <a:tr h="419839">
                <a:tc>
                  <a:txBody>
                    <a:bodyPr/>
                    <a:lstStyle/>
                    <a:p>
                      <a:pPr marL="180975" marR="0" lvl="0" indent="0" algn="l" defTabSz="457200" rtl="0" eaLnBrk="1" fontAlgn="auto" latinLnBrk="0" hangingPunct="1">
                        <a:lnSpc>
                          <a:spcPct val="100000"/>
                        </a:lnSpc>
                        <a:spcBef>
                          <a:spcPts val="0"/>
                        </a:spcBef>
                        <a:spcAft>
                          <a:spcPts val="0"/>
                        </a:spcAft>
                        <a:buClrTx/>
                        <a:buSzTx/>
                        <a:buFontTx/>
                        <a:buNone/>
                        <a:tabLst/>
                        <a:defRPr/>
                      </a:pPr>
                      <a:endParaRPr lang="da-DK" sz="1800" b="0">
                        <a:solidFill>
                          <a:schemeClr val="bg1"/>
                        </a:solidFill>
                        <a:latin typeface="Verdana" panose="020B0604030504040204" pitchFamily="34" charset="0"/>
                        <a:ea typeface="Verdana" panose="020B0604030504040204" pitchFamily="34" charset="0"/>
                      </a:endParaRPr>
                    </a:p>
                  </a:txBody>
                  <a:tcPr>
                    <a:solidFill>
                      <a:srgbClr val="C000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800" b="0" dirty="0">
                          <a:solidFill>
                            <a:schemeClr val="bg1"/>
                          </a:solidFill>
                          <a:latin typeface="Verdana" panose="020B0604030504040204" pitchFamily="34" charset="0"/>
                          <a:ea typeface="Verdana" panose="020B0604030504040204" pitchFamily="34" charset="0"/>
                        </a:rPr>
                        <a:t>10. Brug konkurrence på en udviklende måde</a:t>
                      </a:r>
                    </a:p>
                  </a:txBody>
                  <a:tcPr>
                    <a:solidFill>
                      <a:srgbClr val="C00000"/>
                    </a:solidFill>
                  </a:tcPr>
                </a:tc>
                <a:extLst>
                  <a:ext uri="{0D108BD9-81ED-4DB2-BD59-A6C34878D82A}">
                    <a16:rowId xmlns:a16="http://schemas.microsoft.com/office/drawing/2014/main" val="2110809874"/>
                  </a:ext>
                </a:extLst>
              </a:tr>
            </a:tbl>
          </a:graphicData>
        </a:graphic>
      </p:graphicFrame>
      <p:sp>
        <p:nvSpPr>
          <p:cNvPr id="5" name="Tekstfelt 4">
            <a:extLst>
              <a:ext uri="{FF2B5EF4-FFF2-40B4-BE49-F238E27FC236}">
                <a16:creationId xmlns:a16="http://schemas.microsoft.com/office/drawing/2014/main" id="{B2B9ED54-84A6-B9F3-BA79-7390F1A5026E}"/>
              </a:ext>
            </a:extLst>
          </p:cNvPr>
          <p:cNvSpPr txBox="1"/>
          <p:nvPr/>
        </p:nvSpPr>
        <p:spPr>
          <a:xfrm>
            <a:off x="627940" y="540439"/>
            <a:ext cx="4768770" cy="523220"/>
          </a:xfrm>
          <a:prstGeom prst="rect">
            <a:avLst/>
          </a:prstGeom>
          <a:noFill/>
        </p:spPr>
        <p:txBody>
          <a:bodyPr wrap="square" rtlCol="0">
            <a:spAutoFit/>
          </a:bodyPr>
          <a:lstStyle/>
          <a:p>
            <a:r>
              <a:rPr lang="da-DK" sz="2800" b="1" dirty="0">
                <a:latin typeface="Verdana" panose="020B0604030504040204" pitchFamily="34" charset="0"/>
                <a:ea typeface="Verdana" panose="020B0604030504040204" pitchFamily="34" charset="0"/>
              </a:rPr>
              <a:t>Børneløfterne</a:t>
            </a:r>
          </a:p>
        </p:txBody>
      </p:sp>
    </p:spTree>
    <p:extLst>
      <p:ext uri="{BB962C8B-B14F-4D97-AF65-F5344CB8AC3E}">
        <p14:creationId xmlns:p14="http://schemas.microsoft.com/office/powerpoint/2010/main" val="4027542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E63B98F-5006-7C13-981F-5BECD7973295}"/>
              </a:ext>
            </a:extLst>
          </p:cNvPr>
          <p:cNvPicPr>
            <a:picLocks noChangeAspect="1"/>
          </p:cNvPicPr>
          <p:nvPr/>
        </p:nvPicPr>
        <p:blipFill>
          <a:blip r:embed="rId2"/>
          <a:stretch>
            <a:fillRect/>
          </a:stretch>
        </p:blipFill>
        <p:spPr>
          <a:xfrm>
            <a:off x="8946550" y="540439"/>
            <a:ext cx="2617510" cy="722884"/>
          </a:xfrm>
          <a:prstGeom prst="rect">
            <a:avLst/>
          </a:prstGeom>
        </p:spPr>
      </p:pic>
      <p:sp>
        <p:nvSpPr>
          <p:cNvPr id="5" name="Tekstfelt 4">
            <a:extLst>
              <a:ext uri="{FF2B5EF4-FFF2-40B4-BE49-F238E27FC236}">
                <a16:creationId xmlns:a16="http://schemas.microsoft.com/office/drawing/2014/main" id="{0D171182-16E5-BFD2-0ADC-8B4781F8BFC2}"/>
              </a:ext>
            </a:extLst>
          </p:cNvPr>
          <p:cNvSpPr txBox="1"/>
          <p:nvPr/>
        </p:nvSpPr>
        <p:spPr>
          <a:xfrm>
            <a:off x="627940" y="1263323"/>
            <a:ext cx="6548582" cy="4524315"/>
          </a:xfrm>
          <a:prstGeom prst="rect">
            <a:avLst/>
          </a:prstGeom>
          <a:noFill/>
          <a:ln>
            <a:noFill/>
          </a:ln>
        </p:spPr>
        <p:txBody>
          <a:bodyPr wrap="square" rtlCol="0">
            <a:spAutoFit/>
          </a:bodyPr>
          <a:lstStyle/>
          <a:p>
            <a:r>
              <a:rPr lang="da-DK" dirty="0">
                <a:latin typeface="Verdana" panose="020B0604030504040204" pitchFamily="34" charset="0"/>
                <a:ea typeface="Verdana" panose="020B0604030504040204" pitchFamily="34" charset="0"/>
              </a:rPr>
              <a:t>Hvordan påvirker børnesynet forældre i vores klub?</a:t>
            </a:r>
          </a:p>
          <a:p>
            <a:r>
              <a:rPr lang="da-DK" dirty="0">
                <a:latin typeface="Verdana" panose="020B0604030504040204" pitchFamily="34" charset="0"/>
                <a:ea typeface="Verdana" panose="020B0604030504040204" pitchFamily="34" charset="0"/>
              </a:rPr>
              <a:t>Vi har valgt at gå i dybden med rettighed 1, 2 og 4 fra Børnesynet</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Hvad betyder det når vi siger, at:</a:t>
            </a:r>
          </a:p>
          <a:p>
            <a:endParaRPr lang="da-DK" dirty="0">
              <a:latin typeface="Verdana" panose="020B0604030504040204" pitchFamily="34" charset="0"/>
              <a:ea typeface="Verdana" panose="020B0604030504040204" pitchFamily="34" charset="0"/>
            </a:endParaRPr>
          </a:p>
          <a:p>
            <a:r>
              <a:rPr lang="da-DK" i="1" dirty="0">
                <a:latin typeface="Verdana" panose="020B0604030504040204" pitchFamily="34" charset="0"/>
                <a:ea typeface="Verdana" panose="020B0604030504040204" pitchFamily="34" charset="0"/>
              </a:rPr>
              <a:t>Alle børn har ret til fodbold</a:t>
            </a:r>
          </a:p>
          <a:p>
            <a:endParaRPr lang="da-DK" i="1" dirty="0">
              <a:latin typeface="Verdana" panose="020B0604030504040204" pitchFamily="34" charset="0"/>
              <a:ea typeface="Verdana" panose="020B0604030504040204" pitchFamily="34" charset="0"/>
            </a:endParaRPr>
          </a:p>
          <a:p>
            <a:r>
              <a:rPr lang="da-DK" i="1" dirty="0">
                <a:latin typeface="Verdana" panose="020B0604030504040204" pitchFamily="34" charset="0"/>
                <a:ea typeface="Verdana" panose="020B0604030504040204" pitchFamily="34" charset="0"/>
              </a:rPr>
              <a:t>Alle børn har ret til fodbold uden nogen form for diskrimination</a:t>
            </a:r>
          </a:p>
          <a:p>
            <a:endParaRPr lang="da-DK" i="1"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tab pos="179388" algn="l"/>
              </a:tabLst>
              <a:defRPr/>
            </a:pPr>
            <a:r>
              <a:rPr lang="da-DK" sz="1800" b="0" i="1" dirty="0">
                <a:solidFill>
                  <a:schemeClr val="tx1"/>
                </a:solidFill>
                <a:latin typeface="Verdana" panose="020B0604030504040204" pitchFamily="34" charset="0"/>
                <a:ea typeface="Verdana" panose="020B0604030504040204" pitchFamily="34" charset="0"/>
                <a:cs typeface="Gotham Black" pitchFamily="50" charset="0"/>
              </a:rPr>
              <a:t>Alle børn har til, at deres forældre ses som ressourcepersoner</a:t>
            </a:r>
          </a:p>
          <a:p>
            <a:endParaRPr lang="da-DK" i="1" dirty="0">
              <a:latin typeface="DBU"/>
            </a:endParaRPr>
          </a:p>
          <a:p>
            <a:endParaRPr lang="da-DK" dirty="0">
              <a:latin typeface="DBU"/>
            </a:endParaRPr>
          </a:p>
          <a:p>
            <a:endParaRPr lang="da-DK" dirty="0">
              <a:latin typeface="DBU"/>
            </a:endParaRPr>
          </a:p>
        </p:txBody>
      </p:sp>
      <p:sp>
        <p:nvSpPr>
          <p:cNvPr id="3" name="Tekstfelt 2">
            <a:extLst>
              <a:ext uri="{FF2B5EF4-FFF2-40B4-BE49-F238E27FC236}">
                <a16:creationId xmlns:a16="http://schemas.microsoft.com/office/drawing/2014/main" id="{C55087D5-54A8-F6AC-C928-8484B70DD2B6}"/>
              </a:ext>
            </a:extLst>
          </p:cNvPr>
          <p:cNvSpPr txBox="1"/>
          <p:nvPr/>
        </p:nvSpPr>
        <p:spPr>
          <a:xfrm>
            <a:off x="627940" y="540439"/>
            <a:ext cx="6094324" cy="461665"/>
          </a:xfrm>
          <a:prstGeom prst="rect">
            <a:avLst/>
          </a:prstGeom>
          <a:noFill/>
        </p:spPr>
        <p:txBody>
          <a:bodyPr wrap="square">
            <a:spAutoFit/>
          </a:bodyPr>
          <a:lstStyle/>
          <a:p>
            <a:r>
              <a:rPr lang="da-DK" sz="2400" b="1" dirty="0">
                <a:latin typeface="Verdana" panose="020B0604030504040204" pitchFamily="34" charset="0"/>
                <a:ea typeface="Verdana" panose="020B0604030504040204" pitchFamily="34" charset="0"/>
              </a:rPr>
              <a:t>Børnesynet i </a:t>
            </a:r>
            <a:r>
              <a:rPr lang="da-DK" sz="2400" b="1" dirty="0" err="1">
                <a:latin typeface="Verdana" panose="020B0604030504040204" pitchFamily="34" charset="0"/>
                <a:ea typeface="Verdana" panose="020B0604030504040204" pitchFamily="34" charset="0"/>
              </a:rPr>
              <a:t>xxxx</a:t>
            </a:r>
            <a:r>
              <a:rPr lang="da-DK" sz="2400" b="1" dirty="0">
                <a:latin typeface="Verdana" panose="020B0604030504040204" pitchFamily="34" charset="0"/>
                <a:ea typeface="Verdana" panose="020B0604030504040204" pitchFamily="34" charset="0"/>
              </a:rPr>
              <a:t> (klubnavn)</a:t>
            </a:r>
          </a:p>
        </p:txBody>
      </p:sp>
    </p:spTree>
    <p:extLst>
      <p:ext uri="{BB962C8B-B14F-4D97-AF65-F5344CB8AC3E}">
        <p14:creationId xmlns:p14="http://schemas.microsoft.com/office/powerpoint/2010/main" val="1102897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8866E372-AB69-0135-6C11-5A71F336631E}"/>
              </a:ext>
            </a:extLst>
          </p:cNvPr>
          <p:cNvPicPr>
            <a:picLocks noChangeAspect="1"/>
          </p:cNvPicPr>
          <p:nvPr/>
        </p:nvPicPr>
        <p:blipFill>
          <a:blip r:embed="rId3"/>
          <a:stretch>
            <a:fillRect/>
          </a:stretch>
        </p:blipFill>
        <p:spPr>
          <a:xfrm>
            <a:off x="8946550" y="530914"/>
            <a:ext cx="2617510" cy="722884"/>
          </a:xfrm>
          <a:prstGeom prst="rect">
            <a:avLst/>
          </a:prstGeom>
        </p:spPr>
      </p:pic>
      <p:sp>
        <p:nvSpPr>
          <p:cNvPr id="4" name="Tekstfelt 3">
            <a:extLst>
              <a:ext uri="{FF2B5EF4-FFF2-40B4-BE49-F238E27FC236}">
                <a16:creationId xmlns:a16="http://schemas.microsoft.com/office/drawing/2014/main" id="{D08ECFD1-77A6-4B9E-DABD-27E92D024E1D}"/>
              </a:ext>
            </a:extLst>
          </p:cNvPr>
          <p:cNvSpPr txBox="1"/>
          <p:nvPr/>
        </p:nvSpPr>
        <p:spPr>
          <a:xfrm>
            <a:off x="627940" y="530914"/>
            <a:ext cx="6097508" cy="830997"/>
          </a:xfrm>
          <a:prstGeom prst="rect">
            <a:avLst/>
          </a:prstGeom>
          <a:noFill/>
        </p:spPr>
        <p:txBody>
          <a:bodyPr wrap="square">
            <a:spAutoFit/>
          </a:bodyPr>
          <a:lstStyle/>
          <a:p>
            <a:r>
              <a:rPr lang="da-DK" sz="2400" b="1" dirty="0">
                <a:latin typeface="Verdana" panose="020B0604030504040204" pitchFamily="34" charset="0"/>
                <a:ea typeface="Verdana" panose="020B0604030504040204" pitchFamily="34" charset="0"/>
              </a:rPr>
              <a:t>Rettighed 1:</a:t>
            </a:r>
          </a:p>
          <a:p>
            <a:r>
              <a:rPr lang="da-DK" sz="2400" b="1" dirty="0">
                <a:latin typeface="Verdana" panose="020B0604030504040204" pitchFamily="34" charset="0"/>
                <a:ea typeface="Verdana" panose="020B0604030504040204" pitchFamily="34" charset="0"/>
              </a:rPr>
              <a:t>Alle børn har ret til fodbold</a:t>
            </a:r>
          </a:p>
        </p:txBody>
      </p:sp>
      <p:sp>
        <p:nvSpPr>
          <p:cNvPr id="5" name="Tekstfelt 4">
            <a:extLst>
              <a:ext uri="{FF2B5EF4-FFF2-40B4-BE49-F238E27FC236}">
                <a16:creationId xmlns:a16="http://schemas.microsoft.com/office/drawing/2014/main" id="{D9C4D2B4-ECE3-3BAF-00ED-96F62BC17C30}"/>
              </a:ext>
            </a:extLst>
          </p:cNvPr>
          <p:cNvSpPr txBox="1"/>
          <p:nvPr/>
        </p:nvSpPr>
        <p:spPr>
          <a:xfrm>
            <a:off x="7701738" y="5832523"/>
            <a:ext cx="3769360" cy="646331"/>
          </a:xfrm>
          <a:prstGeom prst="rect">
            <a:avLst/>
          </a:prstGeom>
          <a:noFill/>
        </p:spPr>
        <p:txBody>
          <a:bodyPr wrap="square">
            <a:spAutoFit/>
          </a:bodyPr>
          <a:lstStyle/>
          <a:p>
            <a:endParaRPr lang="da-DK" dirty="0">
              <a:hlinkClick r:id="rId4"/>
            </a:endParaRPr>
          </a:p>
          <a:p>
            <a:r>
              <a:rPr lang="da-DK" dirty="0">
                <a:latin typeface="Verdana" panose="020B0604030504040204" pitchFamily="34" charset="0"/>
                <a:ea typeface="Verdana" panose="020B0604030504040204" pitchFamily="34" charset="0"/>
                <a:hlinkClick r:id="rId4"/>
              </a:rPr>
              <a:t>Alle børn har ret til fodbold</a:t>
            </a:r>
            <a:endParaRPr lang="da-DK" dirty="0">
              <a:latin typeface="Verdana" panose="020B0604030504040204" pitchFamily="34" charset="0"/>
              <a:ea typeface="Verdana" panose="020B0604030504040204" pitchFamily="34" charset="0"/>
            </a:endParaRPr>
          </a:p>
        </p:txBody>
      </p:sp>
      <p:sp>
        <p:nvSpPr>
          <p:cNvPr id="7" name="Tekstfelt 6">
            <a:extLst>
              <a:ext uri="{FF2B5EF4-FFF2-40B4-BE49-F238E27FC236}">
                <a16:creationId xmlns:a16="http://schemas.microsoft.com/office/drawing/2014/main" id="{836C7A72-8F39-0725-76D7-A156D8B421ED}"/>
              </a:ext>
            </a:extLst>
          </p:cNvPr>
          <p:cNvSpPr txBox="1"/>
          <p:nvPr/>
        </p:nvSpPr>
        <p:spPr>
          <a:xfrm>
            <a:off x="627940" y="1801278"/>
            <a:ext cx="5421784" cy="1682512"/>
          </a:xfrm>
          <a:prstGeom prst="rect">
            <a:avLst/>
          </a:prstGeom>
          <a:noFill/>
          <a:ln>
            <a:noFill/>
          </a:ln>
        </p:spPr>
        <p:txBody>
          <a:bodyPr wrap="square">
            <a:spAutoFit/>
          </a:bodyPr>
          <a:lstStyle/>
          <a:p>
            <a:pPr algn="l">
              <a:spcAft>
                <a:spcPts val="750"/>
              </a:spcAft>
            </a:pPr>
            <a:r>
              <a:rPr lang="da-DK" b="0" i="0" dirty="0">
                <a:solidFill>
                  <a:srgbClr val="1D1D1D"/>
                </a:solidFill>
                <a:effectLst/>
                <a:latin typeface="Verdana" panose="020B0604030504040204" pitchFamily="34" charset="0"/>
                <a:ea typeface="Verdana" panose="020B0604030504040204" pitchFamily="34" charset="0"/>
              </a:rPr>
              <a:t>Fodboldledere og trænere skal sikre kvalificerede fodboldtilbud til alle børn, der viser interesse for at spille fodbold.</a:t>
            </a:r>
          </a:p>
          <a:p>
            <a:pPr algn="l">
              <a:spcAft>
                <a:spcPts val="750"/>
              </a:spcAft>
            </a:pPr>
            <a:r>
              <a:rPr lang="da-DK" dirty="0">
                <a:solidFill>
                  <a:srgbClr val="1D1D1D"/>
                </a:solidFill>
                <a:latin typeface="Verdana" panose="020B0604030504040204" pitchFamily="34" charset="0"/>
                <a:ea typeface="Verdana" panose="020B0604030504040204" pitchFamily="34" charset="0"/>
              </a:rPr>
              <a:t>I</a:t>
            </a:r>
            <a:r>
              <a:rPr lang="da-DK" b="0" i="0" dirty="0">
                <a:solidFill>
                  <a:srgbClr val="1D1D1D"/>
                </a:solidFill>
                <a:effectLst/>
                <a:latin typeface="Verdana" panose="020B0604030504040204" pitchFamily="34" charset="0"/>
                <a:ea typeface="Verdana" panose="020B0604030504040204" pitchFamily="34" charset="0"/>
              </a:rPr>
              <a:t>ngen børn må afvises.</a:t>
            </a:r>
          </a:p>
          <a:p>
            <a:pPr algn="l">
              <a:spcAft>
                <a:spcPts val="750"/>
              </a:spcAft>
            </a:pPr>
            <a:r>
              <a:rPr lang="da-DK" dirty="0">
                <a:solidFill>
                  <a:srgbClr val="1D1D1D"/>
                </a:solidFill>
                <a:latin typeface="Verdana" panose="020B0604030504040204" pitchFamily="34" charset="0"/>
                <a:ea typeface="Verdana" panose="020B0604030504040204" pitchFamily="34" charset="0"/>
              </a:rPr>
              <a:t>Det betyder, at vi i vores klub gør ……….</a:t>
            </a:r>
            <a:endParaRPr lang="da-DK" b="0" i="0" dirty="0">
              <a:solidFill>
                <a:srgbClr val="1D1D1D"/>
              </a:solidFill>
              <a:effectLst/>
              <a:latin typeface="Verdana" panose="020B0604030504040204" pitchFamily="34" charset="0"/>
              <a:ea typeface="Verdana" panose="020B0604030504040204" pitchFamily="34" charset="0"/>
            </a:endParaRPr>
          </a:p>
        </p:txBody>
      </p:sp>
      <p:pic>
        <p:nvPicPr>
          <p:cNvPr id="6" name="Billede 5" descr="Et billede, der indeholder udendørs, græs, sport, sky&#10;&#10;Automatisk genereret beskrivelse">
            <a:extLst>
              <a:ext uri="{FF2B5EF4-FFF2-40B4-BE49-F238E27FC236}">
                <a16:creationId xmlns:a16="http://schemas.microsoft.com/office/drawing/2014/main" id="{63883FCC-DE21-CDB2-D081-6391D89323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8659" y="2220686"/>
            <a:ext cx="4830098" cy="3220065"/>
          </a:xfrm>
          <a:prstGeom prst="rect">
            <a:avLst/>
          </a:prstGeom>
        </p:spPr>
      </p:pic>
      <p:sp>
        <p:nvSpPr>
          <p:cNvPr id="8" name="Tekstfelt 7">
            <a:extLst>
              <a:ext uri="{FF2B5EF4-FFF2-40B4-BE49-F238E27FC236}">
                <a16:creationId xmlns:a16="http://schemas.microsoft.com/office/drawing/2014/main" id="{26D5A1C7-4EBE-7AC1-EA7F-17D4808CA084}"/>
              </a:ext>
            </a:extLst>
          </p:cNvPr>
          <p:cNvSpPr txBox="1"/>
          <p:nvPr/>
        </p:nvSpPr>
        <p:spPr>
          <a:xfrm>
            <a:off x="6908659" y="5440751"/>
            <a:ext cx="2345873" cy="230832"/>
          </a:xfrm>
          <a:prstGeom prst="rect">
            <a:avLst/>
          </a:prstGeom>
          <a:noFill/>
        </p:spPr>
        <p:txBody>
          <a:bodyPr wrap="square" rtlCol="0">
            <a:spAutoFit/>
          </a:bodyPr>
          <a:lstStyle/>
          <a:p>
            <a:r>
              <a:rPr lang="da-DK" sz="900" dirty="0">
                <a:latin typeface="Verdana" panose="020B0604030504040204" pitchFamily="34" charset="0"/>
                <a:ea typeface="Verdana" panose="020B0604030504040204" pitchFamily="34" charset="0"/>
              </a:rPr>
              <a:t>Foto: Ina Tofterup</a:t>
            </a:r>
          </a:p>
        </p:txBody>
      </p:sp>
      <p:pic>
        <p:nvPicPr>
          <p:cNvPr id="9" name="Billede 8" descr="Et billede, der indeholder person, græs, udendørs, sport&#10;&#10;Automatisk genereret beskrivelse">
            <a:extLst>
              <a:ext uri="{FF2B5EF4-FFF2-40B4-BE49-F238E27FC236}">
                <a16:creationId xmlns:a16="http://schemas.microsoft.com/office/drawing/2014/main" id="{64ECA52D-3BDE-C103-6182-A2B8C8DFD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902" y="3700793"/>
            <a:ext cx="3529551" cy="2353309"/>
          </a:xfrm>
          <a:prstGeom prst="rect">
            <a:avLst/>
          </a:prstGeom>
        </p:spPr>
      </p:pic>
      <p:sp>
        <p:nvSpPr>
          <p:cNvPr id="10" name="Tekstfelt 9">
            <a:extLst>
              <a:ext uri="{FF2B5EF4-FFF2-40B4-BE49-F238E27FC236}">
                <a16:creationId xmlns:a16="http://schemas.microsoft.com/office/drawing/2014/main" id="{E91ADBB5-7432-91F3-43CB-B4422BCCC01E}"/>
              </a:ext>
            </a:extLst>
          </p:cNvPr>
          <p:cNvSpPr txBox="1"/>
          <p:nvPr/>
        </p:nvSpPr>
        <p:spPr>
          <a:xfrm>
            <a:off x="674011" y="6040273"/>
            <a:ext cx="2345873" cy="230832"/>
          </a:xfrm>
          <a:prstGeom prst="rect">
            <a:avLst/>
          </a:prstGeom>
          <a:noFill/>
        </p:spPr>
        <p:txBody>
          <a:bodyPr wrap="square" rtlCol="0">
            <a:spAutoFit/>
          </a:bodyPr>
          <a:lstStyle/>
          <a:p>
            <a:r>
              <a:rPr lang="da-DK" sz="900" dirty="0">
                <a:latin typeface="Verdana" panose="020B0604030504040204" pitchFamily="34" charset="0"/>
                <a:ea typeface="Verdana" panose="020B0604030504040204" pitchFamily="34" charset="0"/>
              </a:rPr>
              <a:t>Foto: Ina Tofterup</a:t>
            </a:r>
          </a:p>
        </p:txBody>
      </p:sp>
    </p:spTree>
    <p:extLst>
      <p:ext uri="{BB962C8B-B14F-4D97-AF65-F5344CB8AC3E}">
        <p14:creationId xmlns:p14="http://schemas.microsoft.com/office/powerpoint/2010/main" val="66938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72EFE-6505-7935-103F-CA18B630BDB3}"/>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773FFAE3-C681-A0A4-4E41-69B3AE4B70D3}"/>
              </a:ext>
            </a:extLst>
          </p:cNvPr>
          <p:cNvPicPr>
            <a:picLocks noChangeAspect="1"/>
          </p:cNvPicPr>
          <p:nvPr/>
        </p:nvPicPr>
        <p:blipFill>
          <a:blip r:embed="rId3"/>
          <a:stretch>
            <a:fillRect/>
          </a:stretch>
        </p:blipFill>
        <p:spPr>
          <a:xfrm>
            <a:off x="8946550" y="530914"/>
            <a:ext cx="2617510" cy="722884"/>
          </a:xfrm>
          <a:prstGeom prst="rect">
            <a:avLst/>
          </a:prstGeom>
        </p:spPr>
      </p:pic>
      <p:sp>
        <p:nvSpPr>
          <p:cNvPr id="4" name="Tekstfelt 3">
            <a:extLst>
              <a:ext uri="{FF2B5EF4-FFF2-40B4-BE49-F238E27FC236}">
                <a16:creationId xmlns:a16="http://schemas.microsoft.com/office/drawing/2014/main" id="{A713A34C-A452-14AB-2667-C48074FCA63F}"/>
              </a:ext>
            </a:extLst>
          </p:cNvPr>
          <p:cNvSpPr txBox="1"/>
          <p:nvPr/>
        </p:nvSpPr>
        <p:spPr>
          <a:xfrm>
            <a:off x="627940" y="530914"/>
            <a:ext cx="8815921" cy="1200329"/>
          </a:xfrm>
          <a:prstGeom prst="rect">
            <a:avLst/>
          </a:prstGeom>
          <a:noFill/>
        </p:spPr>
        <p:txBody>
          <a:bodyPr wrap="square">
            <a:spAutoFit/>
          </a:bodyPr>
          <a:lstStyle/>
          <a:p>
            <a:r>
              <a:rPr lang="da-DK" sz="2400" b="1" dirty="0">
                <a:latin typeface="Verdana" panose="020B0604030504040204" pitchFamily="34" charset="0"/>
                <a:ea typeface="Verdana" panose="020B0604030504040204" pitchFamily="34" charset="0"/>
              </a:rPr>
              <a:t>Rettighed 2:</a:t>
            </a:r>
          </a:p>
          <a:p>
            <a:r>
              <a:rPr lang="da-DK" sz="2400" b="1" dirty="0">
                <a:latin typeface="Verdana" panose="020B0604030504040204" pitchFamily="34" charset="0"/>
                <a:ea typeface="Verdana" panose="020B0604030504040204" pitchFamily="34" charset="0"/>
              </a:rPr>
              <a:t>Alle børn har ret til fodbold uden </a:t>
            </a:r>
          </a:p>
          <a:p>
            <a:r>
              <a:rPr lang="da-DK" sz="2400" b="1" dirty="0">
                <a:latin typeface="Verdana" panose="020B0604030504040204" pitchFamily="34" charset="0"/>
                <a:ea typeface="Verdana" panose="020B0604030504040204" pitchFamily="34" charset="0"/>
              </a:rPr>
              <a:t>nogen form for diskrimination</a:t>
            </a:r>
          </a:p>
        </p:txBody>
      </p:sp>
      <p:sp>
        <p:nvSpPr>
          <p:cNvPr id="9" name="Tekstfelt 8">
            <a:extLst>
              <a:ext uri="{FF2B5EF4-FFF2-40B4-BE49-F238E27FC236}">
                <a16:creationId xmlns:a16="http://schemas.microsoft.com/office/drawing/2014/main" id="{692C859B-DFA7-D298-F4E0-9C520D4C2225}"/>
              </a:ext>
            </a:extLst>
          </p:cNvPr>
          <p:cNvSpPr txBox="1"/>
          <p:nvPr/>
        </p:nvSpPr>
        <p:spPr>
          <a:xfrm>
            <a:off x="2580640" y="6488668"/>
            <a:ext cx="8061095" cy="369332"/>
          </a:xfrm>
          <a:prstGeom prst="rect">
            <a:avLst/>
          </a:prstGeom>
          <a:noFill/>
        </p:spPr>
        <p:txBody>
          <a:bodyPr wrap="square">
            <a:spAutoFit/>
          </a:bodyPr>
          <a:lstStyle/>
          <a:p>
            <a:r>
              <a:rPr lang="da-DK" dirty="0">
                <a:latin typeface="Verdana" panose="020B0604030504040204" pitchFamily="34" charset="0"/>
                <a:ea typeface="Verdana" panose="020B0604030504040204" pitchFamily="34" charset="0"/>
                <a:hlinkClick r:id="rId4"/>
              </a:rPr>
              <a:t>Alle børn har ret til fodbold uden nogen form for diskrimination</a:t>
            </a:r>
            <a:endParaRPr lang="da-DK" dirty="0">
              <a:latin typeface="Verdana" panose="020B0604030504040204" pitchFamily="34" charset="0"/>
              <a:ea typeface="Verdana" panose="020B0604030504040204" pitchFamily="34" charset="0"/>
            </a:endParaRPr>
          </a:p>
        </p:txBody>
      </p:sp>
      <p:sp>
        <p:nvSpPr>
          <p:cNvPr id="6" name="Tekstfelt 5">
            <a:extLst>
              <a:ext uri="{FF2B5EF4-FFF2-40B4-BE49-F238E27FC236}">
                <a16:creationId xmlns:a16="http://schemas.microsoft.com/office/drawing/2014/main" id="{2E99FCAE-93DC-8F02-16D6-FB979403CE79}"/>
              </a:ext>
            </a:extLst>
          </p:cNvPr>
          <p:cNvSpPr txBox="1"/>
          <p:nvPr/>
        </p:nvSpPr>
        <p:spPr>
          <a:xfrm>
            <a:off x="627940" y="1886074"/>
            <a:ext cx="9399980" cy="3970318"/>
          </a:xfrm>
          <a:prstGeom prst="rect">
            <a:avLst/>
          </a:prstGeom>
          <a:noFill/>
          <a:ln>
            <a:noFill/>
          </a:ln>
        </p:spPr>
        <p:txBody>
          <a:bodyPr wrap="square">
            <a:spAutoFit/>
          </a:bodyPr>
          <a:lstStyle/>
          <a:p>
            <a:r>
              <a:rPr lang="da-DK" b="0" i="0" dirty="0">
                <a:solidFill>
                  <a:srgbClr val="1D1D1D"/>
                </a:solidFill>
                <a:effectLst/>
                <a:latin typeface="Verdana" panose="020B0604030504040204" pitchFamily="34" charset="0"/>
                <a:ea typeface="Verdana" panose="020B0604030504040204" pitchFamily="34" charset="0"/>
              </a:rPr>
              <a:t>At alle børn har ret til fodbold uden nogen form for diskrimination, betyder, at ingen favoriseres eller udelukkes på grund af for eksempel deres køn, hudfarve, etnicitet eller kompetencer med bolden. </a:t>
            </a:r>
          </a:p>
          <a:p>
            <a:endParaRPr lang="da-DK" dirty="0">
              <a:solidFill>
                <a:srgbClr val="1D1D1D"/>
              </a:solidFill>
              <a:latin typeface="Verdana" panose="020B0604030504040204" pitchFamily="34" charset="0"/>
              <a:ea typeface="Verdana" panose="020B0604030504040204" pitchFamily="34" charset="0"/>
            </a:endParaRPr>
          </a:p>
          <a:p>
            <a:r>
              <a:rPr lang="da-DK" b="0" i="0" dirty="0">
                <a:solidFill>
                  <a:srgbClr val="1D1D1D"/>
                </a:solidFill>
                <a:effectLst/>
                <a:latin typeface="Verdana" panose="020B0604030504040204" pitchFamily="34" charset="0"/>
                <a:ea typeface="Verdana" panose="020B0604030504040204" pitchFamily="34" charset="0"/>
              </a:rPr>
              <a:t>Det betyder for eksempel, at pige- og drengehold har lige meget ret til at spille på de bedste baner.</a:t>
            </a:r>
          </a:p>
          <a:p>
            <a:endParaRPr lang="da-DK" dirty="0">
              <a:solidFill>
                <a:srgbClr val="1D1D1D"/>
              </a:solidFill>
              <a:latin typeface="Verdana" panose="020B0604030504040204" pitchFamily="34" charset="0"/>
              <a:ea typeface="Verdana" panose="020B0604030504040204" pitchFamily="34" charset="0"/>
            </a:endParaRPr>
          </a:p>
          <a:p>
            <a:r>
              <a:rPr lang="da-DK" b="0" i="0" dirty="0">
                <a:solidFill>
                  <a:srgbClr val="1D1D1D"/>
                </a:solidFill>
                <a:effectLst/>
                <a:latin typeface="Verdana" panose="020B0604030504040204" pitchFamily="34" charset="0"/>
                <a:ea typeface="Verdana" panose="020B0604030504040204" pitchFamily="34" charset="0"/>
              </a:rPr>
              <a:t>Det betyder at alle klubbens hold har lige meget ret til materialer, træningstilbud og økonomiske ressourcer fra klubben.</a:t>
            </a:r>
          </a:p>
          <a:p>
            <a:endParaRPr lang="da-DK" b="0" i="0" dirty="0">
              <a:solidFill>
                <a:srgbClr val="1D1D1D"/>
              </a:solidFill>
              <a:effectLst/>
              <a:latin typeface="Verdana" panose="020B0604030504040204" pitchFamily="34" charset="0"/>
              <a:ea typeface="Verdana" panose="020B0604030504040204" pitchFamily="34" charset="0"/>
            </a:endParaRPr>
          </a:p>
          <a:p>
            <a:r>
              <a:rPr lang="da-DK" dirty="0">
                <a:solidFill>
                  <a:srgbClr val="1D1D1D"/>
                </a:solidFill>
                <a:latin typeface="Verdana" panose="020B0604030504040204" pitchFamily="34" charset="0"/>
                <a:ea typeface="Verdana" panose="020B0604030504040204" pitchFamily="34" charset="0"/>
              </a:rPr>
              <a:t>Det betyder </a:t>
            </a:r>
            <a:r>
              <a:rPr lang="da-DK" b="0" i="0" dirty="0">
                <a:solidFill>
                  <a:srgbClr val="1D1D1D"/>
                </a:solidFill>
                <a:effectLst/>
                <a:latin typeface="Verdana" panose="020B0604030504040204" pitchFamily="34" charset="0"/>
                <a:ea typeface="Verdana" panose="020B0604030504040204" pitchFamily="34" charset="0"/>
              </a:rPr>
              <a:t>at alle fodboldbørn i klubben har lige adgang til uddannede trænere.</a:t>
            </a:r>
          </a:p>
          <a:p>
            <a:endParaRPr lang="da-DK" dirty="0">
              <a:solidFill>
                <a:srgbClr val="1D1D1D"/>
              </a:solidFill>
              <a:latin typeface="Verdana" panose="020B0604030504040204" pitchFamily="34" charset="0"/>
              <a:ea typeface="Verdana" panose="020B0604030504040204" pitchFamily="34" charset="0"/>
            </a:endParaRPr>
          </a:p>
          <a:p>
            <a:r>
              <a:rPr lang="da-DK" dirty="0">
                <a:solidFill>
                  <a:srgbClr val="1D1D1D"/>
                </a:solidFill>
                <a:latin typeface="Verdana" panose="020B0604030504040204" pitchFamily="34" charset="0"/>
                <a:ea typeface="Verdana" panose="020B0604030504040204" pitchFamily="34" charset="0"/>
              </a:rPr>
              <a:t>Det betyder at vi i vores klub gør……..</a:t>
            </a:r>
            <a:endParaRPr lang="da-DK"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46354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CFFED-1560-E870-4955-FC85EC829D78}"/>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32A79267-AF26-4A01-705E-11B2969BCC5C}"/>
              </a:ext>
            </a:extLst>
          </p:cNvPr>
          <p:cNvPicPr>
            <a:picLocks noChangeAspect="1"/>
          </p:cNvPicPr>
          <p:nvPr/>
        </p:nvPicPr>
        <p:blipFill>
          <a:blip r:embed="rId3"/>
          <a:stretch>
            <a:fillRect/>
          </a:stretch>
        </p:blipFill>
        <p:spPr>
          <a:xfrm>
            <a:off x="8946550" y="530914"/>
            <a:ext cx="2617510" cy="722884"/>
          </a:xfrm>
          <a:prstGeom prst="rect">
            <a:avLst/>
          </a:prstGeom>
        </p:spPr>
      </p:pic>
      <p:sp>
        <p:nvSpPr>
          <p:cNvPr id="4" name="Tekstfelt 3">
            <a:extLst>
              <a:ext uri="{FF2B5EF4-FFF2-40B4-BE49-F238E27FC236}">
                <a16:creationId xmlns:a16="http://schemas.microsoft.com/office/drawing/2014/main" id="{5D25EFCB-961A-43E3-6E68-BAF5BD418F71}"/>
              </a:ext>
            </a:extLst>
          </p:cNvPr>
          <p:cNvSpPr txBox="1"/>
          <p:nvPr/>
        </p:nvSpPr>
        <p:spPr>
          <a:xfrm>
            <a:off x="627940" y="530914"/>
            <a:ext cx="9179662" cy="1200329"/>
          </a:xfrm>
          <a:prstGeom prst="rect">
            <a:avLst/>
          </a:prstGeom>
          <a:noFill/>
        </p:spPr>
        <p:txBody>
          <a:bodyPr wrap="square">
            <a:spAutoFit/>
          </a:bodyPr>
          <a:lstStyle/>
          <a:p>
            <a:r>
              <a:rPr lang="da-DK" sz="2400" b="1" dirty="0">
                <a:latin typeface="Verdana" panose="020B0604030504040204" pitchFamily="34" charset="0"/>
                <a:ea typeface="Verdana" panose="020B0604030504040204" pitchFamily="34" charset="0"/>
              </a:rPr>
              <a:t>Rettighed 4:</a:t>
            </a:r>
          </a:p>
          <a:p>
            <a:r>
              <a:rPr lang="da-DK" sz="2400" b="1" dirty="0">
                <a:latin typeface="Verdana" panose="020B0604030504040204" pitchFamily="34" charset="0"/>
                <a:ea typeface="Verdana" panose="020B0604030504040204" pitchFamily="34" charset="0"/>
              </a:rPr>
              <a:t>Alle børn har ret til, at deres forældre</a:t>
            </a:r>
          </a:p>
          <a:p>
            <a:r>
              <a:rPr lang="da-DK" sz="2400" b="1" dirty="0">
                <a:latin typeface="Verdana" panose="020B0604030504040204" pitchFamily="34" charset="0"/>
                <a:ea typeface="Verdana" panose="020B0604030504040204" pitchFamily="34" charset="0"/>
              </a:rPr>
              <a:t>skal ses som en ressource</a:t>
            </a:r>
          </a:p>
        </p:txBody>
      </p:sp>
      <p:sp>
        <p:nvSpPr>
          <p:cNvPr id="7" name="Tekstfelt 6">
            <a:extLst>
              <a:ext uri="{FF2B5EF4-FFF2-40B4-BE49-F238E27FC236}">
                <a16:creationId xmlns:a16="http://schemas.microsoft.com/office/drawing/2014/main" id="{A22706C8-5CD6-CC72-137F-FCF79A75F153}"/>
              </a:ext>
            </a:extLst>
          </p:cNvPr>
          <p:cNvSpPr txBox="1"/>
          <p:nvPr/>
        </p:nvSpPr>
        <p:spPr>
          <a:xfrm>
            <a:off x="2234031" y="6411019"/>
            <a:ext cx="8456254" cy="369332"/>
          </a:xfrm>
          <a:prstGeom prst="rect">
            <a:avLst/>
          </a:prstGeom>
          <a:noFill/>
        </p:spPr>
        <p:txBody>
          <a:bodyPr wrap="square">
            <a:spAutoFit/>
          </a:bodyPr>
          <a:lstStyle/>
          <a:p>
            <a:r>
              <a:rPr lang="da-DK" dirty="0">
                <a:latin typeface="Verdana" panose="020B0604030504040204" pitchFamily="34" charset="0"/>
                <a:ea typeface="Verdana" panose="020B0604030504040204" pitchFamily="34" charset="0"/>
                <a:hlinkClick r:id="rId4"/>
              </a:rPr>
              <a:t>Alle børn har ret til, at deres forældre ses som ressourcepersoner</a:t>
            </a:r>
            <a:endParaRPr lang="da-DK" dirty="0">
              <a:latin typeface="Verdana" panose="020B0604030504040204" pitchFamily="34" charset="0"/>
              <a:ea typeface="Verdana" panose="020B0604030504040204" pitchFamily="34" charset="0"/>
            </a:endParaRPr>
          </a:p>
        </p:txBody>
      </p:sp>
      <p:sp>
        <p:nvSpPr>
          <p:cNvPr id="6" name="Tekstfelt 5">
            <a:extLst>
              <a:ext uri="{FF2B5EF4-FFF2-40B4-BE49-F238E27FC236}">
                <a16:creationId xmlns:a16="http://schemas.microsoft.com/office/drawing/2014/main" id="{6D009B7A-2088-2377-91EB-28C7CAD18BD3}"/>
              </a:ext>
            </a:extLst>
          </p:cNvPr>
          <p:cNvSpPr txBox="1"/>
          <p:nvPr/>
        </p:nvSpPr>
        <p:spPr>
          <a:xfrm>
            <a:off x="627940" y="2365463"/>
            <a:ext cx="6052956" cy="1754326"/>
          </a:xfrm>
          <a:prstGeom prst="rect">
            <a:avLst/>
          </a:prstGeom>
          <a:noFill/>
          <a:ln>
            <a:noFill/>
          </a:ln>
        </p:spPr>
        <p:txBody>
          <a:bodyPr wrap="square">
            <a:spAutoFit/>
          </a:bodyPr>
          <a:lstStyle/>
          <a:p>
            <a:r>
              <a:rPr lang="da-DK" b="0" i="0" dirty="0">
                <a:solidFill>
                  <a:srgbClr val="1D1D1D"/>
                </a:solidFill>
                <a:effectLst/>
                <a:latin typeface="Verdana" panose="020B0604030504040204" pitchFamily="34" charset="0"/>
                <a:ea typeface="Verdana" panose="020B0604030504040204" pitchFamily="34" charset="0"/>
              </a:rPr>
              <a:t>Forældre skal ses og behandles som ressourcepersoner, da det er med til at sikre et godt børneliv.</a:t>
            </a:r>
          </a:p>
          <a:p>
            <a:endParaRPr lang="da-DK" dirty="0">
              <a:solidFill>
                <a:srgbClr val="1D1D1D"/>
              </a:solidFill>
              <a:latin typeface="Verdana" panose="020B0604030504040204" pitchFamily="34" charset="0"/>
              <a:ea typeface="Verdana" panose="020B0604030504040204" pitchFamily="34" charset="0"/>
            </a:endParaRPr>
          </a:p>
          <a:p>
            <a:r>
              <a:rPr lang="da-DK" dirty="0">
                <a:solidFill>
                  <a:srgbClr val="1D1D1D"/>
                </a:solidFill>
                <a:latin typeface="Verdana" panose="020B0604030504040204" pitchFamily="34" charset="0"/>
                <a:ea typeface="Verdana" panose="020B0604030504040204" pitchFamily="34" charset="0"/>
              </a:rPr>
              <a:t>Det betyder, at vi i vores klub gør/ lægger vægt på……. </a:t>
            </a:r>
            <a:r>
              <a:rPr lang="da-DK" i="1" dirty="0">
                <a:solidFill>
                  <a:srgbClr val="1D1D1D"/>
                </a:solidFill>
                <a:latin typeface="Verdana" panose="020B0604030504040204" pitchFamily="34" charset="0"/>
                <a:ea typeface="Verdana" panose="020B0604030504040204" pitchFamily="34" charset="0"/>
              </a:rPr>
              <a:t>(overgang til de næste slides)</a:t>
            </a:r>
            <a:endParaRPr lang="da-DK" i="1" dirty="0">
              <a:latin typeface="Verdana" panose="020B0604030504040204" pitchFamily="34" charset="0"/>
              <a:ea typeface="Verdana" panose="020B0604030504040204" pitchFamily="34" charset="0"/>
            </a:endParaRPr>
          </a:p>
        </p:txBody>
      </p:sp>
      <p:pic>
        <p:nvPicPr>
          <p:cNvPr id="5" name="Billede 4" descr="Et billede, der indeholder udendørs, tøj, fodtøj, sky&#10;&#10;Automatisk genereret beskrivelse">
            <a:extLst>
              <a:ext uri="{FF2B5EF4-FFF2-40B4-BE49-F238E27FC236}">
                <a16:creationId xmlns:a16="http://schemas.microsoft.com/office/drawing/2014/main" id="{6E0CAC9E-7077-E27C-0E1B-CDB83CD77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6687" y="2365463"/>
            <a:ext cx="5143500" cy="3429000"/>
          </a:xfrm>
          <a:prstGeom prst="rect">
            <a:avLst/>
          </a:prstGeom>
        </p:spPr>
      </p:pic>
      <p:sp>
        <p:nvSpPr>
          <p:cNvPr id="11" name="Tekstfelt 10">
            <a:extLst>
              <a:ext uri="{FF2B5EF4-FFF2-40B4-BE49-F238E27FC236}">
                <a16:creationId xmlns:a16="http://schemas.microsoft.com/office/drawing/2014/main" id="{2CEE3763-FFEB-ED00-257C-B8760C84A28C}"/>
              </a:ext>
            </a:extLst>
          </p:cNvPr>
          <p:cNvSpPr txBox="1"/>
          <p:nvPr/>
        </p:nvSpPr>
        <p:spPr>
          <a:xfrm>
            <a:off x="6649000" y="5794463"/>
            <a:ext cx="6094324" cy="230832"/>
          </a:xfrm>
          <a:prstGeom prst="rect">
            <a:avLst/>
          </a:prstGeom>
          <a:noFill/>
        </p:spPr>
        <p:txBody>
          <a:bodyPr wrap="square">
            <a:spAutoFit/>
          </a:bodyPr>
          <a:lstStyle/>
          <a:p>
            <a:r>
              <a:rPr lang="da-DK" sz="900" dirty="0">
                <a:latin typeface="Verdana" panose="020B0604030504040204" pitchFamily="34" charset="0"/>
                <a:ea typeface="Verdana" panose="020B0604030504040204" pitchFamily="34" charset="0"/>
              </a:rPr>
              <a:t>Foto: Ina Tofterup</a:t>
            </a:r>
          </a:p>
        </p:txBody>
      </p:sp>
    </p:spTree>
    <p:extLst>
      <p:ext uri="{BB962C8B-B14F-4D97-AF65-F5344CB8AC3E}">
        <p14:creationId xmlns:p14="http://schemas.microsoft.com/office/powerpoint/2010/main" val="252832546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ca824b3-8ed4-4e64-9b9c-e12c28d581ea}" enabled="0" method="" siteId="{1ca824b3-8ed4-4e64-9b9c-e12c28d581ea}" removed="1"/>
</clbl:labelList>
</file>

<file path=docProps/app.xml><?xml version="1.0" encoding="utf-8"?>
<Properties xmlns="http://schemas.openxmlformats.org/officeDocument/2006/extended-properties" xmlns:vt="http://schemas.openxmlformats.org/officeDocument/2006/docPropsVTypes">
  <TotalTime>553</TotalTime>
  <Words>2019</Words>
  <Application>Microsoft Office PowerPoint</Application>
  <PresentationFormat>Widescreen</PresentationFormat>
  <Paragraphs>243</Paragraphs>
  <Slides>19</Slides>
  <Notes>3</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19</vt:i4>
      </vt:variant>
    </vt:vector>
  </HeadingPairs>
  <TitlesOfParts>
    <vt:vector size="27" baseType="lpstr">
      <vt:lpstr>Aptos</vt:lpstr>
      <vt:lpstr>Aptos Display</vt:lpstr>
      <vt:lpstr>Arial</vt:lpstr>
      <vt:lpstr>Courier New</vt:lpstr>
      <vt:lpstr>DBU</vt:lpstr>
      <vt:lpstr>Symbol</vt:lpstr>
      <vt:lpstr>Verdana</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Davies - DBU Jylland</dc:creator>
  <cp:lastModifiedBy>Mathias Lilholt - DBU Sjælland</cp:lastModifiedBy>
  <cp:revision>2</cp:revision>
  <dcterms:created xsi:type="dcterms:W3CDTF">2024-11-26T09:41:14Z</dcterms:created>
  <dcterms:modified xsi:type="dcterms:W3CDTF">2025-02-28T12:24:04Z</dcterms:modified>
</cp:coreProperties>
</file>